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Lst>
  <p:sldSz cy="6858000" cx="9144000"/>
  <p:notesSz cx="6858000" cy="9144000"/>
  <p:embeddedFontLst>
    <p:embeddedFont>
      <p:font typeface="Roboto"/>
      <p:regular r:id="rId109"/>
      <p:bold r:id="rId110"/>
      <p:italic r:id="rId111"/>
      <p:boldItalic r:id="rId112"/>
    </p:embeddedFont>
    <p:embeddedFont>
      <p:font typeface="Arimo"/>
      <p:regular r:id="rId113"/>
      <p:bold r:id="rId114"/>
      <p:italic r:id="rId115"/>
      <p:boldItalic r:id="rId116"/>
    </p:embeddedFont>
    <p:embeddedFont>
      <p:font typeface="Open Sans"/>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21" roundtripDataSignature="AMtx7mhrGDMnbEM7M/eJ43/LnM5l5T0G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040084-799F-428E-AC98-73A6FB59EFB3}">
  <a:tblStyle styleId="{DE040084-799F-428E-AC98-73A6FB59EFB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Roboto-regular.fntdata"/><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customschemas.google.com/relationships/presentationmetadata" Target="metadata"/><Relationship Id="rId25" Type="http://schemas.openxmlformats.org/officeDocument/2006/relationships/slide" Target="slides/slide19.xml"/><Relationship Id="rId120" Type="http://schemas.openxmlformats.org/officeDocument/2006/relationships/font" Target="fonts/OpenSa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OpenSans-bold.fntdata"/><Relationship Id="rId117" Type="http://schemas.openxmlformats.org/officeDocument/2006/relationships/font" Target="fonts/OpenSans-regular.fntdata"/><Relationship Id="rId116" Type="http://schemas.openxmlformats.org/officeDocument/2006/relationships/font" Target="fonts/Arimo-boldItalic.fntdata"/><Relationship Id="rId115" Type="http://schemas.openxmlformats.org/officeDocument/2006/relationships/font" Target="fonts/Arimo-italic.fntdata"/><Relationship Id="rId119" Type="http://schemas.openxmlformats.org/officeDocument/2006/relationships/font" Target="fonts/OpenSans-italic.fntdata"/><Relationship Id="rId15" Type="http://schemas.openxmlformats.org/officeDocument/2006/relationships/slide" Target="slides/slide9.xml"/><Relationship Id="rId110" Type="http://schemas.openxmlformats.org/officeDocument/2006/relationships/font" Target="fonts/Roboto-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Arimo-bold.fntdata"/><Relationship Id="rId18" Type="http://schemas.openxmlformats.org/officeDocument/2006/relationships/slide" Target="slides/slide12.xml"/><Relationship Id="rId113" Type="http://schemas.openxmlformats.org/officeDocument/2006/relationships/font" Target="fonts/Arimo-regular.fntdata"/><Relationship Id="rId112" Type="http://schemas.openxmlformats.org/officeDocument/2006/relationships/font" Target="fonts/Roboto-boldItalic.fntdata"/><Relationship Id="rId111" Type="http://schemas.openxmlformats.org/officeDocument/2006/relationships/font" Target="fonts/Roboto-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it-IT"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 name="Google Shape;79;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273756707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it-IT"/>
              <a:t>Le operazioni bitwise sono definite solo per int e long (signed e unsigned), se gli operandi sono entrambi di altri tipi interi piu’ piccoli vengono convertiti in int</a:t>
            </a:r>
            <a:endParaRPr/>
          </a:p>
          <a:p>
            <a:pPr indent="-317500" lvl="0" marL="457200" rtl="0" algn="l">
              <a:lnSpc>
                <a:spcPct val="100000"/>
              </a:lnSpc>
              <a:spcBef>
                <a:spcPts val="0"/>
              </a:spcBef>
              <a:spcAft>
                <a:spcPts val="0"/>
              </a:spcAft>
              <a:buSzPts val="1400"/>
              <a:buChar char="-"/>
            </a:pPr>
            <a:r>
              <a:rPr lang="it-IT"/>
              <a:t>&amp;, | e ~ sono definiti anche per bool</a:t>
            </a:r>
            <a:endParaRPr/>
          </a:p>
          <a:p>
            <a:pPr indent="-317500" lvl="0" marL="457200" rtl="0" algn="l">
              <a:lnSpc>
                <a:spcPct val="100000"/>
              </a:lnSpc>
              <a:spcBef>
                <a:spcPts val="0"/>
              </a:spcBef>
              <a:spcAft>
                <a:spcPts val="0"/>
              </a:spcAft>
              <a:buSzPts val="1400"/>
              <a:buChar char="-"/>
            </a:pPr>
            <a:r>
              <a:rPr lang="it-IT"/>
              <a:t>L’operatore di tipo “as” funziona allo stesso modo di un cast esplicito, ma non solleva eccezione in caso di cast impossibile, ritornando invece null</a:t>
            </a:r>
            <a:endParaRPr/>
          </a:p>
          <a:p>
            <a:pPr indent="-317500" lvl="0" marL="457200" rtl="0" algn="l">
              <a:lnSpc>
                <a:spcPct val="100000"/>
              </a:lnSpc>
              <a:spcBef>
                <a:spcPts val="0"/>
              </a:spcBef>
              <a:spcAft>
                <a:spcPts val="0"/>
              </a:spcAft>
              <a:buSzPts val="1400"/>
              <a:buChar char="-"/>
            </a:pPr>
            <a:r>
              <a:rPr lang="it-IT"/>
              <a:t>? davanti a un tipo definisce quel tipo come nullable e permette l’assegnazione di null</a:t>
            </a:r>
            <a:endParaRPr/>
          </a:p>
          <a:p>
            <a:pPr indent="-317500" lvl="0" marL="457200" rtl="0" algn="l">
              <a:lnSpc>
                <a:spcPct val="100000"/>
              </a:lnSpc>
              <a:spcBef>
                <a:spcPts val="0"/>
              </a:spcBef>
              <a:spcAft>
                <a:spcPts val="0"/>
              </a:spcAft>
              <a:buSzPts val="1400"/>
              <a:buChar char="-"/>
            </a:pPr>
            <a:r>
              <a:rPr lang="it-IT"/>
              <a:t>?? ritorna il valore di sinistra se non e’ null altrimenti ritorna quello di destra</a:t>
            </a:r>
            <a:endParaRPr/>
          </a:p>
          <a:p>
            <a:pPr indent="-317500" lvl="0" marL="457200" rtl="0" algn="l">
              <a:lnSpc>
                <a:spcPct val="100000"/>
              </a:lnSpc>
              <a:spcBef>
                <a:spcPts val="0"/>
              </a:spcBef>
              <a:spcAft>
                <a:spcPts val="0"/>
              </a:spcAft>
              <a:buSzPts val="1400"/>
              <a:buChar char="-"/>
            </a:pPr>
            <a:r>
              <a:rPr lang="it-IT"/>
              <a:t>?. permette l’utilizzo sicuro di metodi e proprieta’ di un oggetto nullable evitando che venga sollevata un’eccezione, ritornando null prima di fare riferimento al membro</a:t>
            </a:r>
            <a:endParaRPr/>
          </a:p>
        </p:txBody>
      </p:sp>
      <p:sp>
        <p:nvSpPr>
          <p:cNvPr id="166" name="Google Shape;166;g35273756707_0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3" name="Google Shape;1013;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8" name="Google Shape;1018;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4" name="Google Shape;1024;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273756707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it-IT"/>
              <a:t>Per qualsiasi struttura se il corpo e’ grande esattamente 1 linea di codice e’ possibile omettere le parentesi graffe</a:t>
            </a:r>
            <a:endParaRPr/>
          </a:p>
          <a:p>
            <a:pPr indent="-317500" lvl="0" marL="457200" rtl="0" algn="l">
              <a:lnSpc>
                <a:spcPct val="100000"/>
              </a:lnSpc>
              <a:spcBef>
                <a:spcPts val="0"/>
              </a:spcBef>
              <a:spcAft>
                <a:spcPts val="0"/>
              </a:spcAft>
              <a:buSzPts val="1400"/>
              <a:buChar char="-"/>
            </a:pPr>
            <a:r>
              <a:rPr lang="it-IT"/>
              <a:t>I case degli switch supportano anche espressioni di confronto come &gt; e &lt;</a:t>
            </a:r>
            <a:endParaRPr/>
          </a:p>
          <a:p>
            <a:pPr indent="-317500" lvl="0" marL="457200" rtl="0" algn="l">
              <a:lnSpc>
                <a:spcPct val="100000"/>
              </a:lnSpc>
              <a:spcBef>
                <a:spcPts val="0"/>
              </a:spcBef>
              <a:spcAft>
                <a:spcPts val="0"/>
              </a:spcAft>
              <a:buSzPts val="1400"/>
              <a:buChar char="-"/>
            </a:pPr>
            <a:r>
              <a:rPr lang="it-IT"/>
              <a:t>In un case e’ possibile concatenare logicamente piu’ espressioni di controllo tramite operatori logici</a:t>
            </a:r>
            <a:endParaRPr/>
          </a:p>
          <a:p>
            <a:pPr indent="-317500" lvl="0" marL="457200" rtl="0" algn="l">
              <a:lnSpc>
                <a:spcPct val="100000"/>
              </a:lnSpc>
              <a:spcBef>
                <a:spcPts val="0"/>
              </a:spcBef>
              <a:spcAft>
                <a:spcPts val="0"/>
              </a:spcAft>
              <a:buSzPts val="1400"/>
              <a:buChar char="-"/>
            </a:pPr>
            <a:r>
              <a:rPr lang="it-IT"/>
              <a:t>Il break nei case e’ necessario per bloccare l’esecuzione in catena dei case successivi</a:t>
            </a:r>
            <a:endParaRPr/>
          </a:p>
        </p:txBody>
      </p:sp>
      <p:sp>
        <p:nvSpPr>
          <p:cNvPr id="182" name="Google Shape;182;g35273756707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it-IT"/>
              <a:t>Try blocca l’esecuzione del codice contenuto nel suo corpo al sollevamento di una qualsiasi eccezione</a:t>
            </a:r>
            <a:endParaRPr/>
          </a:p>
          <a:p>
            <a:pPr indent="-317500" lvl="0" marL="457200" rtl="0" algn="l">
              <a:lnSpc>
                <a:spcPct val="100000"/>
              </a:lnSpc>
              <a:spcBef>
                <a:spcPts val="0"/>
              </a:spcBef>
              <a:spcAft>
                <a:spcPts val="0"/>
              </a:spcAft>
              <a:buSzPts val="1400"/>
              <a:buChar char="-"/>
            </a:pPr>
            <a:r>
              <a:rPr lang="it-IT"/>
              <a:t>Un’eccezione viene catturata soltanto se e’ dichiarato un catch che la cattura o che cattura un suo super-tipo</a:t>
            </a:r>
            <a:endParaRPr/>
          </a:p>
          <a:p>
            <a:pPr indent="-317500" lvl="0" marL="457200" rtl="0" algn="l">
              <a:lnSpc>
                <a:spcPct val="100000"/>
              </a:lnSpc>
              <a:spcBef>
                <a:spcPts val="0"/>
              </a:spcBef>
              <a:spcAft>
                <a:spcPts val="0"/>
              </a:spcAft>
              <a:buSzPts val="1400"/>
              <a:buChar char="-"/>
            </a:pPr>
            <a:r>
              <a:rPr lang="it-IT"/>
              <a:t>Catch e’ opzionale e la sua omissione permette la propagazione dell’eccezione a un blocco superiore</a:t>
            </a:r>
            <a:endParaRPr/>
          </a:p>
          <a:p>
            <a:pPr indent="-317500" lvl="0" marL="457200" rtl="0" algn="l">
              <a:lnSpc>
                <a:spcPct val="100000"/>
              </a:lnSpc>
              <a:spcBef>
                <a:spcPts val="0"/>
              </a:spcBef>
              <a:spcAft>
                <a:spcPts val="0"/>
              </a:spcAft>
              <a:buSzPts val="1400"/>
              <a:buChar char="-"/>
            </a:pPr>
            <a:r>
              <a:rPr lang="it-IT"/>
              <a:t>Se un’eccezione non viene catturata il processo va in crash</a:t>
            </a:r>
            <a:endParaRPr/>
          </a:p>
          <a:p>
            <a:pPr indent="-317500" lvl="0" marL="457200" rtl="0" algn="l">
              <a:lnSpc>
                <a:spcPct val="100000"/>
              </a:lnSpc>
              <a:spcBef>
                <a:spcPts val="0"/>
              </a:spcBef>
              <a:spcAft>
                <a:spcPts val="0"/>
              </a:spcAft>
              <a:buSzPts val="1400"/>
              <a:buChar char="-"/>
            </a:pPr>
            <a:r>
              <a:rPr lang="it-IT"/>
              <a:t>Finally e’ opzionale e viene eseguito sia che il try sia stato completato senza eccezioni sia che un catch abbia catturato un eccezione</a:t>
            </a:r>
            <a:endParaRPr/>
          </a:p>
          <a:p>
            <a:pPr indent="-317500" lvl="0" marL="457200" rtl="0" algn="l">
              <a:lnSpc>
                <a:spcPct val="100000"/>
              </a:lnSpc>
              <a:spcBef>
                <a:spcPts val="0"/>
              </a:spcBef>
              <a:spcAft>
                <a:spcPts val="0"/>
              </a:spcAft>
              <a:buSzPts val="1400"/>
              <a:buChar char="-"/>
            </a:pPr>
            <a:r>
              <a:rPr lang="it-IT"/>
              <a:t>Finally viene eseguito anche se un’eccezione non viene catturata da un catch</a:t>
            </a:r>
            <a:endParaRPr/>
          </a:p>
        </p:txBody>
      </p:sp>
      <p:sp>
        <p:nvSpPr>
          <p:cNvPr id="194" name="Google Shape;194;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5273756707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it-IT"/>
              <a:t>Nel caso di divisioni a virgola mobile non viene sollevata DivideByZero in quanto sono presenti i valori NaN e infinity (eccetto per decimal)</a:t>
            </a:r>
            <a:endParaRPr/>
          </a:p>
          <a:p>
            <a:pPr indent="-317500" lvl="0" marL="457200" rtl="0" algn="l">
              <a:lnSpc>
                <a:spcPct val="100000"/>
              </a:lnSpc>
              <a:spcBef>
                <a:spcPts val="0"/>
              </a:spcBef>
              <a:spcAft>
                <a:spcPts val="0"/>
              </a:spcAft>
              <a:buSzPts val="1400"/>
              <a:buChar char="-"/>
            </a:pPr>
            <a:r>
              <a:rPr lang="it-IT"/>
              <a:t>InvalidCast e’ sollevata quando una conversione tra tipi non e’ supportata</a:t>
            </a:r>
            <a:endParaRPr/>
          </a:p>
          <a:p>
            <a:pPr indent="-317500" lvl="0" marL="457200" rtl="0" algn="l">
              <a:lnSpc>
                <a:spcPct val="100000"/>
              </a:lnSpc>
              <a:spcBef>
                <a:spcPts val="0"/>
              </a:spcBef>
              <a:spcAft>
                <a:spcPts val="0"/>
              </a:spcAft>
              <a:buSzPts val="1400"/>
              <a:buChar char="-"/>
            </a:pPr>
            <a:r>
              <a:rPr lang="it-IT"/>
              <a:t>ArgumentException e’ sollevata quando vengono passati come argomenti dei tipi non compatibili con nessuna firma di un metodo</a:t>
            </a:r>
            <a:endParaRPr/>
          </a:p>
          <a:p>
            <a:pPr indent="-317500" lvl="0" marL="457200" rtl="0" algn="l">
              <a:lnSpc>
                <a:spcPct val="100000"/>
              </a:lnSpc>
              <a:spcBef>
                <a:spcPts val="0"/>
              </a:spcBef>
              <a:spcAft>
                <a:spcPts val="0"/>
              </a:spcAft>
              <a:buSzPts val="1400"/>
              <a:buChar char="-"/>
            </a:pPr>
            <a:r>
              <a:rPr lang="it-IT"/>
              <a:t>IOException riguarda qualsiasi operazione di input/output anche non relativa a file</a:t>
            </a:r>
            <a:endParaRPr/>
          </a:p>
          <a:p>
            <a:pPr indent="-317500" lvl="0" marL="457200" rtl="0" algn="l">
              <a:lnSpc>
                <a:spcPct val="100000"/>
              </a:lnSpc>
              <a:spcBef>
                <a:spcPts val="0"/>
              </a:spcBef>
              <a:spcAft>
                <a:spcPts val="0"/>
              </a:spcAft>
              <a:buSzPts val="1400"/>
              <a:buChar char="-"/>
            </a:pPr>
            <a:r>
              <a:rPr lang="it-IT"/>
              <a:t>TimeoutException riguarda il tempo massimo riservato per una determinata operazione</a:t>
            </a:r>
            <a:endParaRPr/>
          </a:p>
        </p:txBody>
      </p:sp>
      <p:sp>
        <p:nvSpPr>
          <p:cNvPr id="204" name="Google Shape;204;g35273756707_0_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273756707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g35273756707_0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5273756707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35273756707_0_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5273756707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35273756707_0_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50a5d6545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350a5d65452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50a5d65452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g350a5d65452_0_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50a5d65452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350a5d65452_0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5f293bd68a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35f293bd68a_0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5f293bd68a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g35f293bd68a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5f293bd68a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35f293bd68a_0_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4" name="Google Shape;524;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9" name="Google Shape;559;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9" name="Google Shape;629;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6" name="Google Shape;646;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it-IT"/>
              <a:t>Estendere l’applicazione inserendo la persistenza de dato attraverso un file XML oppure EF</a:t>
            </a:r>
            <a:endParaRPr/>
          </a:p>
        </p:txBody>
      </p:sp>
      <p:sp>
        <p:nvSpPr>
          <p:cNvPr id="656" name="Google Shape;656;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p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5" name="Google Shape;715;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1" name="Google Shape;741;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8" name="Google Shape;748;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9" name="Google Shape;789;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b="0" i="0" lang="it-IT" sz="1200" u="none" cap="none" strike="noStrike">
                <a:solidFill>
                  <a:schemeClr val="dk1"/>
                </a:solidFill>
                <a:latin typeface="Arial"/>
                <a:ea typeface="Arial"/>
                <a:cs typeface="Arial"/>
                <a:sym typeface="Arial"/>
              </a:rPr>
              <a:t>La scalabilità orizzontale consiste nella connessione alla rete del datacenter di più macchine con caratteristiche simili.</a:t>
            </a:r>
            <a:endParaRPr b="0"/>
          </a:p>
          <a:p>
            <a:pPr indent="-228600" lvl="0" marL="457200" marR="0" rtl="0" algn="l">
              <a:lnSpc>
                <a:spcPct val="100000"/>
              </a:lnSpc>
              <a:spcBef>
                <a:spcPts val="0"/>
              </a:spcBef>
              <a:spcAft>
                <a:spcPts val="0"/>
              </a:spcAft>
              <a:buClr>
                <a:srgbClr val="000000"/>
              </a:buClr>
              <a:buSzPts val="1400"/>
              <a:buFont typeface="Arial"/>
              <a:buNone/>
            </a:pPr>
            <a:r>
              <a:rPr b="0" i="0" lang="it-IT" sz="1200" u="none" cap="none" strike="noStrike">
                <a:solidFill>
                  <a:schemeClr val="dk1"/>
                </a:solidFill>
                <a:latin typeface="Arial"/>
                <a:ea typeface="Arial"/>
                <a:cs typeface="Arial"/>
                <a:sym typeface="Arial"/>
              </a:rPr>
              <a:t>La scalabilità verticale consiste nell’upgrade di parti delle macchina o sostituzione della stessa con una con caratteristiche migliori (es: numero e tipo di CPU, GPU, memoria ecc.)</a:t>
            </a:r>
            <a:endParaRPr b="0"/>
          </a:p>
          <a:p>
            <a:pPr indent="-228600" lvl="0" marL="457200" marR="0" rtl="0" algn="l">
              <a:lnSpc>
                <a:spcPct val="100000"/>
              </a:lnSpc>
              <a:spcBef>
                <a:spcPts val="0"/>
              </a:spcBef>
              <a:spcAft>
                <a:spcPts val="0"/>
              </a:spcAft>
              <a:buClr>
                <a:srgbClr val="000000"/>
              </a:buClr>
              <a:buSzPts val="1400"/>
              <a:buFont typeface="Arial"/>
              <a:buNone/>
            </a:pPr>
            <a:br>
              <a:rPr lang="it-IT"/>
            </a:br>
            <a:endParaRPr/>
          </a:p>
        </p:txBody>
      </p:sp>
      <p:sp>
        <p:nvSpPr>
          <p:cNvPr id="799" name="Google Shape;799;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it-IT"/>
              <a:t>Tipi di dato numerici interi da 8 a 64 bit (signed e unsigned)</a:t>
            </a:r>
            <a:endParaRPr/>
          </a:p>
          <a:p>
            <a:pPr indent="-317500" lvl="0" marL="457200" rtl="0" algn="l">
              <a:lnSpc>
                <a:spcPct val="100000"/>
              </a:lnSpc>
              <a:spcBef>
                <a:spcPts val="0"/>
              </a:spcBef>
              <a:spcAft>
                <a:spcPts val="0"/>
              </a:spcAft>
              <a:buSzPts val="1400"/>
              <a:buChar char="-"/>
            </a:pPr>
            <a:r>
              <a:rPr lang="it-IT"/>
              <a:t>Float e double sono a virgola mobile a singola e doppia precisione</a:t>
            </a:r>
            <a:endParaRPr/>
          </a:p>
          <a:p>
            <a:pPr indent="-317500" lvl="0" marL="457200" rtl="0" algn="l">
              <a:lnSpc>
                <a:spcPct val="100000"/>
              </a:lnSpc>
              <a:spcBef>
                <a:spcPts val="0"/>
              </a:spcBef>
              <a:spcAft>
                <a:spcPts val="0"/>
              </a:spcAft>
              <a:buSzPts val="1400"/>
              <a:buChar char="-"/>
            </a:pPr>
            <a:r>
              <a:rPr lang="it-IT"/>
              <a:t>Decimal non e’ espresso in base 2 ma in base 10 e garantisce una precisione esatta fino a 28 cifre decimali, ma non include valori come infinity e NaN</a:t>
            </a:r>
            <a:endParaRPr/>
          </a:p>
          <a:p>
            <a:pPr indent="-317500" lvl="0" marL="457200" rtl="0" algn="l">
              <a:lnSpc>
                <a:spcPct val="100000"/>
              </a:lnSpc>
              <a:spcBef>
                <a:spcPts val="0"/>
              </a:spcBef>
              <a:spcAft>
                <a:spcPts val="0"/>
              </a:spcAft>
              <a:buSzPts val="1400"/>
              <a:buChar char="-"/>
            </a:pPr>
            <a:r>
              <a:rPr lang="it-IT"/>
              <a:t>Decimal e’ molto dispendioso a livello di risorse e’ ed spesso utilizzato solo in contesti finanziari o che richiedono alta precisione</a:t>
            </a:r>
            <a:endParaRPr/>
          </a:p>
          <a:p>
            <a:pPr indent="-317500" lvl="0" marL="457200" rtl="0" algn="l">
              <a:lnSpc>
                <a:spcPct val="100000"/>
              </a:lnSpc>
              <a:spcBef>
                <a:spcPts val="0"/>
              </a:spcBef>
              <a:spcAft>
                <a:spcPts val="0"/>
              </a:spcAft>
              <a:buSzPts val="1400"/>
              <a:buChar char="-"/>
            </a:pPr>
            <a:r>
              <a:rPr lang="it-IT"/>
              <a:t>Char utilizza la codifica unicode a 16 bit</a:t>
            </a:r>
            <a:endParaRPr/>
          </a:p>
          <a:p>
            <a:pPr indent="-317500" lvl="0" marL="457200" rtl="0" algn="l">
              <a:lnSpc>
                <a:spcPct val="100000"/>
              </a:lnSpc>
              <a:spcBef>
                <a:spcPts val="0"/>
              </a:spcBef>
              <a:spcAft>
                <a:spcPts val="0"/>
              </a:spcAft>
              <a:buSzPts val="1400"/>
              <a:buChar char="-"/>
            </a:pPr>
            <a:r>
              <a:rPr lang="it-IT"/>
              <a:t>String e’ un alias per la classe System.String che e’ una raccolta sequenziale di char</a:t>
            </a:r>
            <a:endParaRPr/>
          </a:p>
        </p:txBody>
      </p:sp>
      <p:sp>
        <p:nvSpPr>
          <p:cNvPr id="145" name="Google Shape;145;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7" name="Google Shape;887;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p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273756707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it-IT"/>
              <a:t>La divisione e’ considerata intera solo se entrambi gli operandi sono interi</a:t>
            </a:r>
            <a:endParaRPr/>
          </a:p>
          <a:p>
            <a:pPr indent="-317500" lvl="0" marL="457200" rtl="0" algn="l">
              <a:lnSpc>
                <a:spcPct val="100000"/>
              </a:lnSpc>
              <a:spcBef>
                <a:spcPts val="0"/>
              </a:spcBef>
              <a:spcAft>
                <a:spcPts val="0"/>
              </a:spcAft>
              <a:buSzPts val="1400"/>
              <a:buChar char="-"/>
            </a:pPr>
            <a:r>
              <a:rPr lang="it-IT"/>
              <a:t>Le operazioni aritmetiche seguono la precedenza standard dell’aritmetica (prima *, / e % poi + e -)</a:t>
            </a:r>
            <a:endParaRPr/>
          </a:p>
          <a:p>
            <a:pPr indent="-317500" lvl="0" marL="457200" rtl="0" algn="l">
              <a:lnSpc>
                <a:spcPct val="100000"/>
              </a:lnSpc>
              <a:spcBef>
                <a:spcPts val="0"/>
              </a:spcBef>
              <a:spcAft>
                <a:spcPts val="0"/>
              </a:spcAft>
              <a:buSzPts val="1400"/>
              <a:buChar char="-"/>
            </a:pPr>
            <a:r>
              <a:rPr lang="it-IT"/>
              <a:t>Le operazioni booleane danno precedenza a NOT, poi a AND e infine a OR</a:t>
            </a:r>
            <a:endParaRPr/>
          </a:p>
        </p:txBody>
      </p:sp>
      <p:sp>
        <p:nvSpPr>
          <p:cNvPr id="152" name="Google Shape;152;g35273756707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 name="Google Shape;942;p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9" name="Google Shape;949;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p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p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p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1" name="Google Shape;1001;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7" name="Google Shape;1007;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46"/>
          <p:cNvSpPr txBox="1"/>
          <p:nvPr>
            <p:ph type="title"/>
          </p:nvPr>
        </p:nvSpPr>
        <p:spPr>
          <a:xfrm>
            <a:off x="457200" y="2857500"/>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17365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4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4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4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 name="Shape 65"/>
        <p:cNvGrpSpPr/>
        <p:nvPr/>
      </p:nvGrpSpPr>
      <p:grpSpPr>
        <a:xfrm>
          <a:off x="0" y="0"/>
          <a:ext cx="0" cy="0"/>
          <a:chOff x="0" y="0"/>
          <a:chExt cx="0" cy="0"/>
        </a:xfrm>
      </p:grpSpPr>
      <p:sp>
        <p:nvSpPr>
          <p:cNvPr id="66" name="Google Shape;66;p55"/>
          <p:cNvSpPr txBox="1"/>
          <p:nvPr>
            <p:ph type="title"/>
          </p:nvPr>
        </p:nvSpPr>
        <p:spPr>
          <a:xfrm>
            <a:off x="457200" y="2857500"/>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17365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8" name="Google Shape;68;p5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9" name="Google Shape;69;p5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0" name="Google Shape;70;p5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1" name="Shape 71"/>
        <p:cNvGrpSpPr/>
        <p:nvPr/>
      </p:nvGrpSpPr>
      <p:grpSpPr>
        <a:xfrm>
          <a:off x="0" y="0"/>
          <a:ext cx="0" cy="0"/>
          <a:chOff x="0" y="0"/>
          <a:chExt cx="0" cy="0"/>
        </a:xfrm>
      </p:grpSpPr>
      <p:sp>
        <p:nvSpPr>
          <p:cNvPr id="72" name="Google Shape;72;p5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17365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4" name="Google Shape;74;p5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5" name="Google Shape;75;p5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6" name="Google Shape;76;p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 name="Shape 17"/>
        <p:cNvGrpSpPr/>
        <p:nvPr/>
      </p:nvGrpSpPr>
      <p:grpSpPr>
        <a:xfrm>
          <a:off x="0" y="0"/>
          <a:ext cx="0" cy="0"/>
          <a:chOff x="0" y="0"/>
          <a:chExt cx="0" cy="0"/>
        </a:xfrm>
      </p:grpSpPr>
      <p:sp>
        <p:nvSpPr>
          <p:cNvPr id="18" name="Google Shape;18;p47"/>
          <p:cNvSpPr txBox="1"/>
          <p:nvPr>
            <p:ph type="ctrTitle"/>
          </p:nvPr>
        </p:nvSpPr>
        <p:spPr>
          <a:xfrm>
            <a:off x="159588" y="267120"/>
            <a:ext cx="6534510" cy="62140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48"/>
          <p:cNvSpPr txBox="1"/>
          <p:nvPr>
            <p:ph type="title"/>
          </p:nvPr>
        </p:nvSpPr>
        <p:spPr>
          <a:xfrm>
            <a:off x="457200" y="2857500"/>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17365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 name="Google Shape;22;p4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4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4" name="Google Shape;24;p4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17365D"/>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8" name="Google Shape;28;p4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9" name="Google Shape;29;p4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0" name="Google Shape;30;p4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0"/>
          <p:cNvSpPr txBox="1"/>
          <p:nvPr>
            <p:ph type="title"/>
          </p:nvPr>
        </p:nvSpPr>
        <p:spPr>
          <a:xfrm>
            <a:off x="457200" y="2857500"/>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17365D"/>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6" name="Google Shape;36;p5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5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1"/>
          <p:cNvSpPr txBox="1"/>
          <p:nvPr>
            <p:ph type="title"/>
          </p:nvPr>
        </p:nvSpPr>
        <p:spPr>
          <a:xfrm>
            <a:off x="457200" y="2857500"/>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17365D"/>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Google Shape;42;p5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4" name="Google Shape;44;p5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 name="Google Shape;45;p5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6" name="Google Shape;46;p5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5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9" name="Google Shape;49;p5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0" name="Google Shape;50;p5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 name="Shape 51"/>
        <p:cNvGrpSpPr/>
        <p:nvPr/>
      </p:nvGrpSpPr>
      <p:grpSpPr>
        <a:xfrm>
          <a:off x="0" y="0"/>
          <a:ext cx="0" cy="0"/>
          <a:chOff x="0" y="0"/>
          <a:chExt cx="0" cy="0"/>
        </a:xfrm>
      </p:grpSpPr>
      <p:sp>
        <p:nvSpPr>
          <p:cNvPr id="52" name="Google Shape;52;p5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17365D"/>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 name="Google Shape;54;p5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5" name="Google Shape;55;p5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6" name="Google Shape;56;p5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7" name="Google Shape;57;p5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5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17365D"/>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4"/>
          <p:cNvSpPr/>
          <p:nvPr>
            <p:ph idx="2" type="pic"/>
          </p:nvPr>
        </p:nvSpPr>
        <p:spPr>
          <a:xfrm>
            <a:off x="1792288" y="612775"/>
            <a:ext cx="5486400" cy="4114800"/>
          </a:xfrm>
          <a:prstGeom prst="rect">
            <a:avLst/>
          </a:prstGeom>
          <a:noFill/>
          <a:ln>
            <a:noFill/>
          </a:ln>
        </p:spPr>
      </p:sp>
      <p:sp>
        <p:nvSpPr>
          <p:cNvPr id="61" name="Google Shape;61;p5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2" name="Google Shape;62;p5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 name="Google Shape;63;p5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4" name="Google Shape;64;p5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5"/>
          <p:cNvSpPr txBox="1"/>
          <p:nvPr>
            <p:ph type="title"/>
          </p:nvPr>
        </p:nvSpPr>
        <p:spPr>
          <a:xfrm>
            <a:off x="457200" y="2857500"/>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rgbClr val="17365D"/>
              </a:buClr>
              <a:buSzPts val="4400"/>
              <a:buFont typeface="Calibri"/>
              <a:buNone/>
              <a:defRPr b="0" i="0" sz="4400" u="none" cap="none" strike="noStrike">
                <a:solidFill>
                  <a:srgbClr val="17365D"/>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Immagine che contiene Carattere, Elementi grafici, simbolo, logo&#10;&#10;Il contenuto generato dall'IA potrebbe non essere corretto." id="11" name="Google Shape;11;p45"/>
          <p:cNvPicPr preferRelativeResize="0"/>
          <p:nvPr/>
        </p:nvPicPr>
        <p:blipFill rotWithShape="1">
          <a:blip r:embed="rId1">
            <a:alphaModFix/>
          </a:blip>
          <a:srcRect b="0" l="0" r="0" t="0"/>
          <a:stretch/>
        </p:blipFill>
        <p:spPr>
          <a:xfrm>
            <a:off x="8158579" y="154947"/>
            <a:ext cx="679280" cy="8069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23.png"/><Relationship Id="rId7"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9.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52.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image" Target="../media/image62.png"/><Relationship Id="rId5" Type="http://schemas.openxmlformats.org/officeDocument/2006/relationships/image" Target="../media/image60.png"/><Relationship Id="rId6"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9.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4.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5.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3.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6.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8.png"/><Relationship Id="rId4" Type="http://schemas.openxmlformats.org/officeDocument/2006/relationships/image" Target="../media/image90.png"/><Relationship Id="rId5" Type="http://schemas.openxmlformats.org/officeDocument/2006/relationships/image" Target="../media/image87.png"/><Relationship Id="rId6"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01.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9.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7.png"/><Relationship Id="rId4" Type="http://schemas.openxmlformats.org/officeDocument/2006/relationships/image" Target="../media/image91.png"/><Relationship Id="rId5" Type="http://schemas.openxmlformats.org/officeDocument/2006/relationships/image" Target="../media/image9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4.png"/><Relationship Id="rId4" Type="http://schemas.openxmlformats.org/officeDocument/2006/relationships/image" Target="../media/image94.png"/><Relationship Id="rId5" Type="http://schemas.openxmlformats.org/officeDocument/2006/relationships/image" Target="../media/image100.png"/><Relationship Id="rId6" Type="http://schemas.openxmlformats.org/officeDocument/2006/relationships/image" Target="../media/image10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3.png"/><Relationship Id="rId4" Type="http://schemas.openxmlformats.org/officeDocument/2006/relationships/image" Target="../media/image98.png"/><Relationship Id="rId5" Type="http://schemas.openxmlformats.org/officeDocument/2006/relationships/image" Target="../media/image10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08.png"/><Relationship Id="rId4" Type="http://schemas.openxmlformats.org/officeDocument/2006/relationships/image" Target="../media/image111.png"/><Relationship Id="rId5" Type="http://schemas.openxmlformats.org/officeDocument/2006/relationships/image" Target="../media/image113.png"/><Relationship Id="rId6" Type="http://schemas.openxmlformats.org/officeDocument/2006/relationships/image" Target="../media/image116.png"/><Relationship Id="rId7" Type="http://schemas.openxmlformats.org/officeDocument/2006/relationships/image" Target="../media/image135.png"/><Relationship Id="rId8" Type="http://schemas.openxmlformats.org/officeDocument/2006/relationships/image" Target="../media/image1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18.png"/><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4.png"/><Relationship Id="rId4" Type="http://schemas.openxmlformats.org/officeDocument/2006/relationships/image" Target="../media/image119.jpg"/><Relationship Id="rId5" Type="http://schemas.openxmlformats.org/officeDocument/2006/relationships/image" Target="../media/image121.jpg"/><Relationship Id="rId6" Type="http://schemas.openxmlformats.org/officeDocument/2006/relationships/image" Target="../media/image1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2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23.png"/><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32.png"/><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2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28.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3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
          <p:cNvSpPr txBox="1"/>
          <p:nvPr>
            <p:ph type="title"/>
          </p:nvPr>
        </p:nvSpPr>
        <p:spPr>
          <a:xfrm>
            <a:off x="457199" y="1511021"/>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17365D"/>
              </a:buClr>
              <a:buSzPct val="100000"/>
              <a:buFont typeface="Calibri"/>
              <a:buNone/>
            </a:pPr>
            <a:r>
              <a:rPr lang="it-IT"/>
              <a:t>Modulo 1</a:t>
            </a:r>
            <a:br>
              <a:rPr lang="it-IT"/>
            </a:br>
            <a:r>
              <a:rPr lang="it-IT"/>
              <a:t>Primi passi nel C# e .NET</a:t>
            </a:r>
            <a:endParaRPr/>
          </a:p>
        </p:txBody>
      </p:sp>
      <p:sp>
        <p:nvSpPr>
          <p:cNvPr id="82" name="Google Shape;82;p1"/>
          <p:cNvSpPr txBox="1"/>
          <p:nvPr/>
        </p:nvSpPr>
        <p:spPr>
          <a:xfrm>
            <a:off x="2923476" y="3238710"/>
            <a:ext cx="3297045"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Introduzione a .NET e C# - 6</a:t>
            </a:r>
            <a:endParaRPr b="0" i="0" sz="1400" u="none" cap="none" strike="noStrike">
              <a:solidFill>
                <a:srgbClr val="000000"/>
              </a:solidFill>
              <a:latin typeface="Arial"/>
              <a:ea typeface="Arial"/>
              <a:cs typeface="Arial"/>
              <a:sym typeface="Arial"/>
            </a:endParaRPr>
          </a:p>
        </p:txBody>
      </p:sp>
      <p:sp>
        <p:nvSpPr>
          <p:cNvPr id="83" name="Google Shape;83;p1"/>
          <p:cNvSpPr txBox="1"/>
          <p:nvPr/>
        </p:nvSpPr>
        <p:spPr>
          <a:xfrm>
            <a:off x="2646791" y="3759158"/>
            <a:ext cx="3850414"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Sintassi e struttura di base di C# - 6 </a:t>
            </a:r>
            <a:endParaRPr b="0" i="0" sz="1400" u="none" cap="none" strike="noStrike">
              <a:solidFill>
                <a:srgbClr val="000000"/>
              </a:solidFill>
              <a:latin typeface="Arial"/>
              <a:ea typeface="Arial"/>
              <a:cs typeface="Arial"/>
              <a:sym typeface="Arial"/>
            </a:endParaRPr>
          </a:p>
        </p:txBody>
      </p:sp>
      <p:sp>
        <p:nvSpPr>
          <p:cNvPr id="84" name="Google Shape;84;p1"/>
          <p:cNvSpPr txBox="1"/>
          <p:nvPr/>
        </p:nvSpPr>
        <p:spPr>
          <a:xfrm>
            <a:off x="2692482" y="4279606"/>
            <a:ext cx="3759032"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Gestione delle eccezioni - 2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5273756707_0_25"/>
          <p:cNvSpPr txBox="1"/>
          <p:nvPr/>
        </p:nvSpPr>
        <p:spPr>
          <a:xfrm>
            <a:off x="79213" y="586050"/>
            <a:ext cx="361858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Operatori (aritmetici, logici, bitwise)</a:t>
            </a:r>
            <a:endParaRPr b="0" i="0" sz="1800" u="sng" cap="none" strike="noStrike">
              <a:solidFill>
                <a:schemeClr val="dk1"/>
              </a:solidFill>
              <a:latin typeface="Calibri"/>
              <a:ea typeface="Calibri"/>
              <a:cs typeface="Calibri"/>
              <a:sym typeface="Calibri"/>
            </a:endParaRPr>
          </a:p>
        </p:txBody>
      </p:sp>
      <p:pic>
        <p:nvPicPr>
          <p:cNvPr id="169" name="Google Shape;169;g35273756707_0_25"/>
          <p:cNvPicPr preferRelativeResize="0"/>
          <p:nvPr/>
        </p:nvPicPr>
        <p:blipFill rotWithShape="1">
          <a:blip r:embed="rId3">
            <a:alphaModFix/>
          </a:blip>
          <a:srcRect b="0" l="0" r="0" t="0"/>
          <a:stretch/>
        </p:blipFill>
        <p:spPr>
          <a:xfrm>
            <a:off x="159600" y="1522722"/>
            <a:ext cx="5191125" cy="1924050"/>
          </a:xfrm>
          <a:prstGeom prst="rect">
            <a:avLst/>
          </a:prstGeom>
          <a:noFill/>
          <a:ln>
            <a:noFill/>
          </a:ln>
        </p:spPr>
      </p:pic>
      <p:sp>
        <p:nvSpPr>
          <p:cNvPr id="170" name="Google Shape;170;g35273756707_0_25"/>
          <p:cNvSpPr txBox="1"/>
          <p:nvPr/>
        </p:nvSpPr>
        <p:spPr>
          <a:xfrm>
            <a:off x="159600" y="1122522"/>
            <a:ext cx="18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Operatori Bitwise</a:t>
            </a:r>
            <a:endParaRPr b="1" i="0" sz="1400" u="none" cap="none" strike="noStrike">
              <a:solidFill>
                <a:srgbClr val="000000"/>
              </a:solidFill>
              <a:latin typeface="Arial"/>
              <a:ea typeface="Arial"/>
              <a:cs typeface="Arial"/>
              <a:sym typeface="Arial"/>
            </a:endParaRPr>
          </a:p>
        </p:txBody>
      </p:sp>
      <p:pic>
        <p:nvPicPr>
          <p:cNvPr id="171" name="Google Shape;171;g35273756707_0_25"/>
          <p:cNvPicPr preferRelativeResize="0"/>
          <p:nvPr/>
        </p:nvPicPr>
        <p:blipFill rotWithShape="1">
          <a:blip r:embed="rId4">
            <a:alphaModFix/>
          </a:blip>
          <a:srcRect b="0" l="0" r="0" t="0"/>
          <a:stretch/>
        </p:blipFill>
        <p:spPr>
          <a:xfrm>
            <a:off x="5710825" y="1522722"/>
            <a:ext cx="3219450" cy="1295400"/>
          </a:xfrm>
          <a:prstGeom prst="rect">
            <a:avLst/>
          </a:prstGeom>
          <a:noFill/>
          <a:ln>
            <a:noFill/>
          </a:ln>
        </p:spPr>
      </p:pic>
      <p:sp>
        <p:nvSpPr>
          <p:cNvPr id="172" name="Google Shape;172;g35273756707_0_25"/>
          <p:cNvSpPr txBox="1"/>
          <p:nvPr/>
        </p:nvSpPr>
        <p:spPr>
          <a:xfrm>
            <a:off x="5710825" y="1122522"/>
            <a:ext cx="22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Incremento/Decremento</a:t>
            </a:r>
            <a:endParaRPr b="1" i="0" sz="1400" u="none" cap="none" strike="noStrike">
              <a:solidFill>
                <a:srgbClr val="000000"/>
              </a:solidFill>
              <a:latin typeface="Arial"/>
              <a:ea typeface="Arial"/>
              <a:cs typeface="Arial"/>
              <a:sym typeface="Arial"/>
            </a:endParaRPr>
          </a:p>
        </p:txBody>
      </p:sp>
      <p:pic>
        <p:nvPicPr>
          <p:cNvPr id="173" name="Google Shape;173;g35273756707_0_25"/>
          <p:cNvPicPr preferRelativeResize="0"/>
          <p:nvPr/>
        </p:nvPicPr>
        <p:blipFill rotWithShape="1">
          <a:blip r:embed="rId5">
            <a:alphaModFix/>
          </a:blip>
          <a:srcRect b="0" l="0" r="0" t="0"/>
          <a:stretch/>
        </p:blipFill>
        <p:spPr>
          <a:xfrm>
            <a:off x="159600" y="5556372"/>
            <a:ext cx="5581650" cy="704850"/>
          </a:xfrm>
          <a:prstGeom prst="rect">
            <a:avLst/>
          </a:prstGeom>
          <a:noFill/>
          <a:ln>
            <a:noFill/>
          </a:ln>
        </p:spPr>
      </p:pic>
      <p:sp>
        <p:nvSpPr>
          <p:cNvPr id="174" name="Google Shape;174;g35273756707_0_25"/>
          <p:cNvSpPr txBox="1"/>
          <p:nvPr/>
        </p:nvSpPr>
        <p:spPr>
          <a:xfrm>
            <a:off x="159600" y="5156172"/>
            <a:ext cx="18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Operatore ternario</a:t>
            </a:r>
            <a:endParaRPr b="1" i="0" sz="1400" u="none" cap="none" strike="noStrike">
              <a:solidFill>
                <a:srgbClr val="000000"/>
              </a:solidFill>
              <a:latin typeface="Arial"/>
              <a:ea typeface="Arial"/>
              <a:cs typeface="Arial"/>
              <a:sym typeface="Arial"/>
            </a:endParaRPr>
          </a:p>
        </p:txBody>
      </p:sp>
      <p:pic>
        <p:nvPicPr>
          <p:cNvPr id="175" name="Google Shape;175;g35273756707_0_25"/>
          <p:cNvPicPr preferRelativeResize="0"/>
          <p:nvPr/>
        </p:nvPicPr>
        <p:blipFill rotWithShape="1">
          <a:blip r:embed="rId6">
            <a:alphaModFix/>
          </a:blip>
          <a:srcRect b="0" l="0" r="0" t="0"/>
          <a:stretch/>
        </p:blipFill>
        <p:spPr>
          <a:xfrm>
            <a:off x="159600" y="4131522"/>
            <a:ext cx="4819650" cy="933450"/>
          </a:xfrm>
          <a:prstGeom prst="rect">
            <a:avLst/>
          </a:prstGeom>
          <a:noFill/>
          <a:ln>
            <a:noFill/>
          </a:ln>
        </p:spPr>
      </p:pic>
      <p:sp>
        <p:nvSpPr>
          <p:cNvPr id="176" name="Google Shape;176;g35273756707_0_25"/>
          <p:cNvSpPr txBox="1"/>
          <p:nvPr/>
        </p:nvSpPr>
        <p:spPr>
          <a:xfrm>
            <a:off x="159600" y="3708372"/>
            <a:ext cx="18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Operatori di tipo</a:t>
            </a:r>
            <a:endParaRPr b="1" i="0" sz="1400" u="none" cap="none" strike="noStrike">
              <a:solidFill>
                <a:srgbClr val="000000"/>
              </a:solidFill>
              <a:latin typeface="Arial"/>
              <a:ea typeface="Arial"/>
              <a:cs typeface="Arial"/>
              <a:sym typeface="Arial"/>
            </a:endParaRPr>
          </a:p>
        </p:txBody>
      </p:sp>
      <p:pic>
        <p:nvPicPr>
          <p:cNvPr id="177" name="Google Shape;177;g35273756707_0_25"/>
          <p:cNvPicPr preferRelativeResize="0"/>
          <p:nvPr/>
        </p:nvPicPr>
        <p:blipFill rotWithShape="1">
          <a:blip r:embed="rId7">
            <a:alphaModFix/>
          </a:blip>
          <a:srcRect b="0" l="0" r="0" t="0"/>
          <a:stretch/>
        </p:blipFill>
        <p:spPr>
          <a:xfrm>
            <a:off x="5576313" y="3581172"/>
            <a:ext cx="3488475" cy="1884478"/>
          </a:xfrm>
          <a:prstGeom prst="rect">
            <a:avLst/>
          </a:prstGeom>
          <a:noFill/>
          <a:ln>
            <a:noFill/>
          </a:ln>
        </p:spPr>
      </p:pic>
      <p:sp>
        <p:nvSpPr>
          <p:cNvPr id="178" name="Google Shape;178;g35273756707_0_25"/>
          <p:cNvSpPr txBox="1"/>
          <p:nvPr/>
        </p:nvSpPr>
        <p:spPr>
          <a:xfrm>
            <a:off x="5576325" y="3180972"/>
            <a:ext cx="181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Operatori Null-Safe</a:t>
            </a:r>
            <a:endParaRPr b="1" i="0" sz="1400" u="none" cap="none" strike="noStrike">
              <a:solidFill>
                <a:srgbClr val="000000"/>
              </a:solidFill>
              <a:latin typeface="Arial"/>
              <a:ea typeface="Arial"/>
              <a:cs typeface="Arial"/>
              <a:sym typeface="Arial"/>
            </a:endParaRPr>
          </a:p>
        </p:txBody>
      </p:sp>
      <p:sp>
        <p:nvSpPr>
          <p:cNvPr id="179" name="Google Shape;179;g35273756707_0_25"/>
          <p:cNvSpPr txBox="1"/>
          <p:nvPr/>
        </p:nvSpPr>
        <p:spPr>
          <a:xfrm>
            <a:off x="0" y="18678"/>
            <a:ext cx="3850414"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1600" u="none" cap="none" strike="noStrike">
                <a:solidFill>
                  <a:srgbClr val="17365D"/>
                </a:solidFill>
                <a:latin typeface="Calibri"/>
                <a:ea typeface="Calibri"/>
                <a:cs typeface="Calibri"/>
                <a:sym typeface="Calibri"/>
              </a:rPr>
              <a:t>Sintassi e struttura di base di C# - 6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42"/>
          <p:cNvSpPr txBox="1"/>
          <p:nvPr>
            <p:ph type="title"/>
          </p:nvPr>
        </p:nvSpPr>
        <p:spPr>
          <a:xfrm>
            <a:off x="457200" y="2857500"/>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17365D"/>
              </a:buClr>
              <a:buSzPts val="4400"/>
              <a:buFont typeface="Calibri"/>
              <a:buNone/>
            </a:pPr>
            <a:r>
              <a:rPr lang="it-IT" sz="4400">
                <a:solidFill>
                  <a:srgbClr val="17365D"/>
                </a:solidFill>
                <a:latin typeface="Calibri"/>
                <a:ea typeface="Calibri"/>
                <a:cs typeface="Calibri"/>
                <a:sym typeface="Calibri"/>
              </a:rPr>
              <a:t>Modulo 8: Sviluppo</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43"/>
          <p:cNvSpPr txBox="1"/>
          <p:nvPr>
            <p:ph type="ctrTitle"/>
          </p:nvPr>
        </p:nvSpPr>
        <p:spPr>
          <a:xfrm>
            <a:off x="159588" y="267120"/>
            <a:ext cx="6534510"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rPr lang="it-IT"/>
              <a:t>Analisi del progetto (20)</a:t>
            </a:r>
            <a:endParaRPr/>
          </a:p>
        </p:txBody>
      </p:sp>
      <p:sp>
        <p:nvSpPr>
          <p:cNvPr id="1021" name="Google Shape;1021;p43"/>
          <p:cNvSpPr txBox="1"/>
          <p:nvPr/>
        </p:nvSpPr>
        <p:spPr>
          <a:xfrm>
            <a:off x="457200" y="1371600"/>
            <a:ext cx="8229600" cy="457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Raccolta requisiti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Pianificazione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44"/>
          <p:cNvSpPr txBox="1"/>
          <p:nvPr>
            <p:ph type="ctrTitle"/>
          </p:nvPr>
        </p:nvSpPr>
        <p:spPr>
          <a:xfrm>
            <a:off x="159588" y="267120"/>
            <a:ext cx="6534510"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rPr lang="it-IT"/>
              <a:t>Implementazione (60)</a:t>
            </a:r>
            <a:endParaRPr/>
          </a:p>
        </p:txBody>
      </p:sp>
      <p:sp>
        <p:nvSpPr>
          <p:cNvPr id="1027" name="Google Shape;1027;p44"/>
          <p:cNvSpPr txBox="1"/>
          <p:nvPr/>
        </p:nvSpPr>
        <p:spPr>
          <a:xfrm>
            <a:off x="457200" y="1371600"/>
            <a:ext cx="8229600" cy="457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Definizione dell'architettura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Definizione dei test (TDD)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Implementazione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Analisi delle prestazioni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Organizzazione aziendale e flussi procedurali e di comunicazione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Inglese tecnico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Team building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Sicurezza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5273756707_0_11"/>
          <p:cNvSpPr txBox="1"/>
          <p:nvPr/>
        </p:nvSpPr>
        <p:spPr>
          <a:xfrm>
            <a:off x="159600" y="638504"/>
            <a:ext cx="4412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Strutture di controllo (if, else, switch, loop)</a:t>
            </a:r>
            <a:endParaRPr b="0" i="0" sz="1800" u="sng" cap="none" strike="noStrike">
              <a:solidFill>
                <a:schemeClr val="dk1"/>
              </a:solidFill>
              <a:latin typeface="Calibri"/>
              <a:ea typeface="Calibri"/>
              <a:cs typeface="Calibri"/>
              <a:sym typeface="Calibri"/>
            </a:endParaRPr>
          </a:p>
        </p:txBody>
      </p:sp>
      <p:pic>
        <p:nvPicPr>
          <p:cNvPr id="185" name="Google Shape;185;g35273756707_0_11"/>
          <p:cNvPicPr preferRelativeResize="0"/>
          <p:nvPr/>
        </p:nvPicPr>
        <p:blipFill rotWithShape="1">
          <a:blip r:embed="rId3">
            <a:alphaModFix/>
          </a:blip>
          <a:srcRect b="0" l="0" r="0" t="0"/>
          <a:stretch/>
        </p:blipFill>
        <p:spPr>
          <a:xfrm>
            <a:off x="159600" y="1410125"/>
            <a:ext cx="3143250" cy="1295400"/>
          </a:xfrm>
          <a:prstGeom prst="rect">
            <a:avLst/>
          </a:prstGeom>
          <a:noFill/>
          <a:ln>
            <a:noFill/>
          </a:ln>
        </p:spPr>
      </p:pic>
      <p:pic>
        <p:nvPicPr>
          <p:cNvPr id="186" name="Google Shape;186;g35273756707_0_11"/>
          <p:cNvPicPr preferRelativeResize="0"/>
          <p:nvPr/>
        </p:nvPicPr>
        <p:blipFill rotWithShape="1">
          <a:blip r:embed="rId4">
            <a:alphaModFix/>
          </a:blip>
          <a:srcRect b="0" l="0" r="0" t="0"/>
          <a:stretch/>
        </p:blipFill>
        <p:spPr>
          <a:xfrm>
            <a:off x="4436550" y="1410125"/>
            <a:ext cx="4210050" cy="2438400"/>
          </a:xfrm>
          <a:prstGeom prst="rect">
            <a:avLst/>
          </a:prstGeom>
          <a:noFill/>
          <a:ln>
            <a:noFill/>
          </a:ln>
        </p:spPr>
      </p:pic>
      <p:pic>
        <p:nvPicPr>
          <p:cNvPr id="187" name="Google Shape;187;g35273756707_0_11"/>
          <p:cNvPicPr preferRelativeResize="0"/>
          <p:nvPr/>
        </p:nvPicPr>
        <p:blipFill rotWithShape="1">
          <a:blip r:embed="rId5">
            <a:alphaModFix/>
          </a:blip>
          <a:srcRect b="0" l="0" r="0" t="0"/>
          <a:stretch/>
        </p:blipFill>
        <p:spPr>
          <a:xfrm>
            <a:off x="388200" y="3005613"/>
            <a:ext cx="2686050" cy="1047750"/>
          </a:xfrm>
          <a:prstGeom prst="rect">
            <a:avLst/>
          </a:prstGeom>
          <a:noFill/>
          <a:ln>
            <a:noFill/>
          </a:ln>
        </p:spPr>
      </p:pic>
      <p:pic>
        <p:nvPicPr>
          <p:cNvPr id="188" name="Google Shape;188;g35273756707_0_11"/>
          <p:cNvPicPr preferRelativeResize="0"/>
          <p:nvPr/>
        </p:nvPicPr>
        <p:blipFill rotWithShape="1">
          <a:blip r:embed="rId6">
            <a:alphaModFix/>
          </a:blip>
          <a:srcRect b="0" l="0" r="0" t="0"/>
          <a:stretch/>
        </p:blipFill>
        <p:spPr>
          <a:xfrm>
            <a:off x="564425" y="4353475"/>
            <a:ext cx="2333625" cy="1104900"/>
          </a:xfrm>
          <a:prstGeom prst="rect">
            <a:avLst/>
          </a:prstGeom>
          <a:noFill/>
          <a:ln>
            <a:noFill/>
          </a:ln>
        </p:spPr>
      </p:pic>
      <p:pic>
        <p:nvPicPr>
          <p:cNvPr id="189" name="Google Shape;189;g35273756707_0_11"/>
          <p:cNvPicPr preferRelativeResize="0"/>
          <p:nvPr/>
        </p:nvPicPr>
        <p:blipFill rotWithShape="1">
          <a:blip r:embed="rId7">
            <a:alphaModFix/>
          </a:blip>
          <a:srcRect b="0" l="0" r="0" t="0"/>
          <a:stretch/>
        </p:blipFill>
        <p:spPr>
          <a:xfrm>
            <a:off x="545363" y="5641450"/>
            <a:ext cx="2371725" cy="1095375"/>
          </a:xfrm>
          <a:prstGeom prst="rect">
            <a:avLst/>
          </a:prstGeom>
          <a:noFill/>
          <a:ln>
            <a:noFill/>
          </a:ln>
        </p:spPr>
      </p:pic>
      <p:pic>
        <p:nvPicPr>
          <p:cNvPr id="190" name="Google Shape;190;g35273756707_0_11"/>
          <p:cNvPicPr preferRelativeResize="0"/>
          <p:nvPr/>
        </p:nvPicPr>
        <p:blipFill rotWithShape="1">
          <a:blip r:embed="rId8">
            <a:alphaModFix/>
          </a:blip>
          <a:srcRect b="0" l="0" r="0" t="0"/>
          <a:stretch/>
        </p:blipFill>
        <p:spPr>
          <a:xfrm>
            <a:off x="4518200" y="4744125"/>
            <a:ext cx="4046757" cy="1256875"/>
          </a:xfrm>
          <a:prstGeom prst="rect">
            <a:avLst/>
          </a:prstGeom>
          <a:noFill/>
          <a:ln>
            <a:noFill/>
          </a:ln>
        </p:spPr>
      </p:pic>
      <p:sp>
        <p:nvSpPr>
          <p:cNvPr id="191" name="Google Shape;191;g35273756707_0_11"/>
          <p:cNvSpPr txBox="1"/>
          <p:nvPr/>
        </p:nvSpPr>
        <p:spPr>
          <a:xfrm>
            <a:off x="0" y="18678"/>
            <a:ext cx="3850414"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1600" u="none" cap="none" strike="noStrike">
                <a:solidFill>
                  <a:srgbClr val="17365D"/>
                </a:solidFill>
                <a:latin typeface="Calibri"/>
                <a:ea typeface="Calibri"/>
                <a:cs typeface="Calibri"/>
                <a:sym typeface="Calibri"/>
              </a:rPr>
              <a:t>Sintassi e struttura di base di C# - 6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txBox="1"/>
          <p:nvPr/>
        </p:nvSpPr>
        <p:spPr>
          <a:xfrm>
            <a:off x="159600" y="641000"/>
            <a:ext cx="1957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Try, catch, finally</a:t>
            </a:r>
            <a:endParaRPr b="0" i="0" sz="1400" u="sng" cap="none" strike="noStrike">
              <a:solidFill>
                <a:srgbClr val="000000"/>
              </a:solidFill>
              <a:latin typeface="Arial"/>
              <a:ea typeface="Arial"/>
              <a:cs typeface="Arial"/>
              <a:sym typeface="Arial"/>
            </a:endParaRPr>
          </a:p>
        </p:txBody>
      </p:sp>
      <p:pic>
        <p:nvPicPr>
          <p:cNvPr id="197" name="Google Shape;197;p9"/>
          <p:cNvPicPr preferRelativeResize="0"/>
          <p:nvPr/>
        </p:nvPicPr>
        <p:blipFill rotWithShape="1">
          <a:blip r:embed="rId3">
            <a:alphaModFix/>
          </a:blip>
          <a:srcRect b="0" l="0" r="0" t="0"/>
          <a:stretch/>
        </p:blipFill>
        <p:spPr>
          <a:xfrm>
            <a:off x="326925" y="2209800"/>
            <a:ext cx="5172075" cy="2438400"/>
          </a:xfrm>
          <a:prstGeom prst="rect">
            <a:avLst/>
          </a:prstGeom>
          <a:noFill/>
          <a:ln>
            <a:noFill/>
          </a:ln>
        </p:spPr>
      </p:pic>
      <p:sp>
        <p:nvSpPr>
          <p:cNvPr id="198" name="Google Shape;198;p9"/>
          <p:cNvSpPr txBox="1"/>
          <p:nvPr/>
        </p:nvSpPr>
        <p:spPr>
          <a:xfrm>
            <a:off x="326925" y="1223375"/>
            <a:ext cx="5339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rgbClr val="000000"/>
                </a:solidFill>
                <a:latin typeface="Arial"/>
                <a:ea typeface="Arial"/>
                <a:cs typeface="Arial"/>
                <a:sym typeface="Arial"/>
              </a:rPr>
              <a:t>Try</a:t>
            </a:r>
            <a:r>
              <a:rPr b="0" i="0" lang="it-IT"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blocco di codice che potrebbe generare eccezioni</a:t>
            </a:r>
            <a:endParaRPr b="0" i="0" sz="1800" u="none" cap="none" strike="noStrike">
              <a:solidFill>
                <a:srgbClr val="000000"/>
              </a:solidFill>
              <a:latin typeface="Arial"/>
              <a:ea typeface="Arial"/>
              <a:cs typeface="Arial"/>
              <a:sym typeface="Arial"/>
            </a:endParaRPr>
          </a:p>
        </p:txBody>
      </p:sp>
      <p:sp>
        <p:nvSpPr>
          <p:cNvPr id="199" name="Google Shape;199;p9"/>
          <p:cNvSpPr txBox="1"/>
          <p:nvPr/>
        </p:nvSpPr>
        <p:spPr>
          <a:xfrm>
            <a:off x="5830596" y="2921100"/>
            <a:ext cx="3178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rgbClr val="000000"/>
                </a:solidFill>
                <a:latin typeface="Arial"/>
                <a:ea typeface="Arial"/>
                <a:cs typeface="Arial"/>
                <a:sym typeface="Arial"/>
              </a:rPr>
              <a:t>Catch</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cattura e gestisce le eccezioni del tipo specificato</a:t>
            </a:r>
            <a:endParaRPr b="0" i="0" sz="1800" u="none" cap="none" strike="noStrike">
              <a:solidFill>
                <a:srgbClr val="000000"/>
              </a:solidFill>
              <a:latin typeface="Arial"/>
              <a:ea typeface="Arial"/>
              <a:cs typeface="Arial"/>
              <a:sym typeface="Arial"/>
            </a:endParaRPr>
          </a:p>
        </p:txBody>
      </p:sp>
      <p:sp>
        <p:nvSpPr>
          <p:cNvPr id="200" name="Google Shape;200;p9"/>
          <p:cNvSpPr txBox="1"/>
          <p:nvPr/>
        </p:nvSpPr>
        <p:spPr>
          <a:xfrm>
            <a:off x="159600" y="4895725"/>
            <a:ext cx="665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rgbClr val="000000"/>
                </a:solidFill>
                <a:latin typeface="Arial"/>
                <a:ea typeface="Arial"/>
                <a:cs typeface="Arial"/>
                <a:sym typeface="Arial"/>
              </a:rPr>
              <a:t>Finally</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viene eseguito indipendentemente dalla presenza di un’eccezione (spesso utilizzato per liberare le risorse utilizzate)</a:t>
            </a:r>
            <a:endParaRPr b="0" i="0" sz="1800" u="none" cap="none" strike="noStrike">
              <a:solidFill>
                <a:srgbClr val="000000"/>
              </a:solidFill>
              <a:latin typeface="Arial"/>
              <a:ea typeface="Arial"/>
              <a:cs typeface="Arial"/>
              <a:sym typeface="Arial"/>
            </a:endParaRPr>
          </a:p>
        </p:txBody>
      </p:sp>
      <p:sp>
        <p:nvSpPr>
          <p:cNvPr id="201" name="Google Shape;201;p9"/>
          <p:cNvSpPr txBox="1"/>
          <p:nvPr/>
        </p:nvSpPr>
        <p:spPr>
          <a:xfrm>
            <a:off x="0" y="0"/>
            <a:ext cx="3759032"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Gestione delle eccezioni – 1/2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5273756707_0_57"/>
          <p:cNvSpPr txBox="1"/>
          <p:nvPr/>
        </p:nvSpPr>
        <p:spPr>
          <a:xfrm>
            <a:off x="159600" y="888425"/>
            <a:ext cx="2686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Tipi di eccezioni comuni</a:t>
            </a:r>
            <a:endParaRPr b="0" i="0" sz="1800" u="sng" cap="none" strike="noStrike">
              <a:solidFill>
                <a:schemeClr val="dk1"/>
              </a:solidFill>
              <a:latin typeface="Calibri"/>
              <a:ea typeface="Calibri"/>
              <a:cs typeface="Calibri"/>
              <a:sym typeface="Calibri"/>
            </a:endParaRPr>
          </a:p>
        </p:txBody>
      </p:sp>
      <p:pic>
        <p:nvPicPr>
          <p:cNvPr id="207" name="Google Shape;207;g35273756707_0_57"/>
          <p:cNvPicPr preferRelativeResize="0"/>
          <p:nvPr/>
        </p:nvPicPr>
        <p:blipFill rotWithShape="1">
          <a:blip r:embed="rId3">
            <a:alphaModFix/>
          </a:blip>
          <a:srcRect b="0" l="0" r="0" t="0"/>
          <a:stretch/>
        </p:blipFill>
        <p:spPr>
          <a:xfrm>
            <a:off x="170175" y="1723275"/>
            <a:ext cx="8803650" cy="2181725"/>
          </a:xfrm>
          <a:prstGeom prst="rect">
            <a:avLst/>
          </a:prstGeom>
          <a:noFill/>
          <a:ln>
            <a:noFill/>
          </a:ln>
        </p:spPr>
      </p:pic>
      <p:sp>
        <p:nvSpPr>
          <p:cNvPr id="208" name="Google Shape;208;g35273756707_0_57"/>
          <p:cNvSpPr txBox="1"/>
          <p:nvPr/>
        </p:nvSpPr>
        <p:spPr>
          <a:xfrm>
            <a:off x="0" y="0"/>
            <a:ext cx="3759032"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Gestione delle eccezioni - 2/2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0"/>
          <p:cNvSpPr txBox="1"/>
          <p:nvPr>
            <p:ph type="ctrTitle"/>
          </p:nvPr>
        </p:nvSpPr>
        <p:spPr>
          <a:xfrm>
            <a:off x="0" y="0"/>
            <a:ext cx="4070768"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rPr lang="it-IT" sz="2000">
                <a:solidFill>
                  <a:srgbClr val="17365D"/>
                </a:solidFill>
                <a:latin typeface="Calibri"/>
                <a:ea typeface="Calibri"/>
                <a:cs typeface="Calibri"/>
                <a:sym typeface="Calibri"/>
              </a:rPr>
              <a:t>Debugging e gestione degli errori (2)</a:t>
            </a:r>
            <a:endParaRPr sz="2000">
              <a:solidFill>
                <a:srgbClr val="17365D"/>
              </a:solidFill>
              <a:latin typeface="Calibri"/>
              <a:ea typeface="Calibri"/>
              <a:cs typeface="Calibri"/>
              <a:sym typeface="Calibri"/>
            </a:endParaRPr>
          </a:p>
        </p:txBody>
      </p:sp>
      <p:sp>
        <p:nvSpPr>
          <p:cNvPr id="214" name="Google Shape;214;p10"/>
          <p:cNvSpPr txBox="1"/>
          <p:nvPr/>
        </p:nvSpPr>
        <p:spPr>
          <a:xfrm>
            <a:off x="224761" y="740286"/>
            <a:ext cx="2473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Tecniche di debugging</a:t>
            </a:r>
            <a:endParaRPr b="0" i="0" sz="1800" u="sng" cap="none" strike="noStrike">
              <a:solidFill>
                <a:schemeClr val="dk1"/>
              </a:solidFill>
              <a:latin typeface="Calibri"/>
              <a:ea typeface="Calibri"/>
              <a:cs typeface="Calibri"/>
              <a:sym typeface="Calibri"/>
            </a:endParaRPr>
          </a:p>
        </p:txBody>
      </p:sp>
      <p:sp>
        <p:nvSpPr>
          <p:cNvPr id="215" name="Google Shape;215;p10"/>
          <p:cNvSpPr txBox="1"/>
          <p:nvPr/>
        </p:nvSpPr>
        <p:spPr>
          <a:xfrm>
            <a:off x="224761" y="1367624"/>
            <a:ext cx="769201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Nella programmazione, il </a:t>
            </a:r>
            <a:r>
              <a:rPr b="1" i="0" lang="it-IT" sz="1400" u="none" cap="none" strike="noStrike">
                <a:solidFill>
                  <a:srgbClr val="000000"/>
                </a:solidFill>
                <a:latin typeface="Arial"/>
                <a:ea typeface="Arial"/>
                <a:cs typeface="Arial"/>
                <a:sym typeface="Arial"/>
              </a:rPr>
              <a:t>debugging</a:t>
            </a:r>
            <a:r>
              <a:rPr b="0" i="0" lang="it-IT" sz="1400" u="none" cap="none" strike="noStrike">
                <a:solidFill>
                  <a:srgbClr val="000000"/>
                </a:solidFill>
                <a:latin typeface="Arial"/>
                <a:ea typeface="Arial"/>
                <a:cs typeface="Arial"/>
                <a:sym typeface="Arial"/>
              </a:rPr>
              <a:t> è il processo di </a:t>
            </a:r>
            <a:r>
              <a:rPr b="1" i="0" lang="it-IT" sz="1400" u="none" cap="none" strike="noStrike">
                <a:solidFill>
                  <a:srgbClr val="000000"/>
                </a:solidFill>
                <a:latin typeface="Arial"/>
                <a:ea typeface="Arial"/>
                <a:cs typeface="Arial"/>
                <a:sym typeface="Arial"/>
              </a:rPr>
              <a:t>individuazione, analisi e correzione degli errori (bug)</a:t>
            </a:r>
            <a:r>
              <a:rPr b="0" i="0" lang="it-IT" sz="1400" u="none" cap="none" strike="noStrike">
                <a:solidFill>
                  <a:srgbClr val="000000"/>
                </a:solidFill>
                <a:latin typeface="Arial"/>
                <a:ea typeface="Arial"/>
                <a:cs typeface="Arial"/>
                <a:sym typeface="Arial"/>
              </a:rPr>
              <a:t> presenti nel codice di un programma.</a:t>
            </a:r>
            <a:endParaRPr b="0" i="0" sz="1400" u="none" cap="none" strike="noStrike">
              <a:solidFill>
                <a:srgbClr val="000000"/>
              </a:solidFill>
              <a:latin typeface="Arial"/>
              <a:ea typeface="Arial"/>
              <a:cs typeface="Arial"/>
              <a:sym typeface="Arial"/>
            </a:endParaRPr>
          </a:p>
        </p:txBody>
      </p:sp>
      <p:sp>
        <p:nvSpPr>
          <p:cNvPr id="216" name="Google Shape;216;p10"/>
          <p:cNvSpPr txBox="1"/>
          <p:nvPr/>
        </p:nvSpPr>
        <p:spPr>
          <a:xfrm>
            <a:off x="347400" y="2194379"/>
            <a:ext cx="7932442"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Cos'è un "bug"?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Un </a:t>
            </a:r>
            <a:r>
              <a:rPr b="1" i="0" lang="it-IT" sz="1400" u="none" cap="none" strike="noStrike">
                <a:solidFill>
                  <a:srgbClr val="000000"/>
                </a:solidFill>
                <a:latin typeface="Arial"/>
                <a:ea typeface="Arial"/>
                <a:cs typeface="Arial"/>
                <a:sym typeface="Arial"/>
              </a:rPr>
              <a:t>bug</a:t>
            </a:r>
            <a:r>
              <a:rPr b="0" i="0" lang="it-IT" sz="1400" u="none" cap="none" strike="noStrike">
                <a:solidFill>
                  <a:srgbClr val="000000"/>
                </a:solidFill>
                <a:latin typeface="Arial"/>
                <a:ea typeface="Arial"/>
                <a:cs typeface="Arial"/>
                <a:sym typeface="Arial"/>
              </a:rPr>
              <a:t> è un errore o malfunzionamento nel software che provoca un comportamento inatteso o scorretto, come: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crash dell’applicazione,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risultati sbagliati,</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interfaccia che non risponde,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blocchi o rallentamenti.</a:t>
            </a:r>
            <a:endParaRPr b="0" i="0" sz="1400" u="none" cap="none" strike="noStrike">
              <a:solidFill>
                <a:srgbClr val="000000"/>
              </a:solidFill>
              <a:latin typeface="Arial"/>
              <a:ea typeface="Arial"/>
              <a:cs typeface="Arial"/>
              <a:sym typeface="Arial"/>
            </a:endParaRPr>
          </a:p>
        </p:txBody>
      </p:sp>
      <p:sp>
        <p:nvSpPr>
          <p:cNvPr id="217" name="Google Shape;217;p10"/>
          <p:cNvSpPr txBox="1"/>
          <p:nvPr/>
        </p:nvSpPr>
        <p:spPr>
          <a:xfrm>
            <a:off x="457198" y="4098352"/>
            <a:ext cx="7932441"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Il debugging serve 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it-IT" sz="1400" u="none" cap="none" strike="noStrike">
                <a:solidFill>
                  <a:srgbClr val="000000"/>
                </a:solidFill>
                <a:latin typeface="Arial"/>
                <a:ea typeface="Arial"/>
                <a:cs typeface="Arial"/>
                <a:sym typeface="Arial"/>
              </a:rPr>
              <a:t>Capire cosa non funziona nel programma.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it-IT" sz="1400" u="none" cap="none" strike="noStrike">
                <a:solidFill>
                  <a:srgbClr val="000000"/>
                </a:solidFill>
                <a:latin typeface="Arial"/>
                <a:ea typeface="Arial"/>
                <a:cs typeface="Arial"/>
                <a:sym typeface="Arial"/>
              </a:rPr>
              <a:t>Isolare la parte di codice dove si verifica il problema.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it-IT" sz="1400" u="none" cap="none" strike="noStrike">
                <a:solidFill>
                  <a:srgbClr val="000000"/>
                </a:solidFill>
                <a:latin typeface="Arial"/>
                <a:ea typeface="Arial"/>
                <a:cs typeface="Arial"/>
                <a:sym typeface="Arial"/>
              </a:rPr>
              <a:t>Analizzare il flusso del programma, i valori delle variabili, le condizioni logiche, ecc.</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it-IT" sz="1400" u="none" cap="none" strike="noStrike">
                <a:solidFill>
                  <a:srgbClr val="000000"/>
                </a:solidFill>
                <a:latin typeface="Arial"/>
                <a:ea typeface="Arial"/>
                <a:cs typeface="Arial"/>
                <a:sym typeface="Arial"/>
              </a:rPr>
              <a:t>Correggere il problema, mantenendo il resto del programma funzionante.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5273756707_0_75"/>
          <p:cNvSpPr txBox="1"/>
          <p:nvPr/>
        </p:nvSpPr>
        <p:spPr>
          <a:xfrm>
            <a:off x="139503" y="648219"/>
            <a:ext cx="3147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Utilizzo di breakpoint e watch</a:t>
            </a:r>
            <a:endParaRPr b="0" i="0" sz="1400" u="sng" cap="none" strike="noStrike">
              <a:solidFill>
                <a:srgbClr val="000000"/>
              </a:solidFill>
              <a:latin typeface="Arial"/>
              <a:ea typeface="Arial"/>
              <a:cs typeface="Arial"/>
              <a:sym typeface="Arial"/>
            </a:endParaRPr>
          </a:p>
        </p:txBody>
      </p:sp>
      <p:pic>
        <p:nvPicPr>
          <p:cNvPr id="223" name="Google Shape;223;g35273756707_0_75"/>
          <p:cNvPicPr preferRelativeResize="0"/>
          <p:nvPr/>
        </p:nvPicPr>
        <p:blipFill rotWithShape="1">
          <a:blip r:embed="rId3">
            <a:alphaModFix/>
          </a:blip>
          <a:srcRect b="0" l="0" r="0" t="0"/>
          <a:stretch/>
        </p:blipFill>
        <p:spPr>
          <a:xfrm>
            <a:off x="1039824" y="1782937"/>
            <a:ext cx="7064352" cy="3292125"/>
          </a:xfrm>
          <a:prstGeom prst="rect">
            <a:avLst/>
          </a:prstGeom>
          <a:noFill/>
          <a:ln>
            <a:noFill/>
          </a:ln>
        </p:spPr>
      </p:pic>
      <p:sp>
        <p:nvSpPr>
          <p:cNvPr id="224" name="Google Shape;224;g35273756707_0_75"/>
          <p:cNvSpPr txBox="1"/>
          <p:nvPr>
            <p:ph type="ctrTitle"/>
          </p:nvPr>
        </p:nvSpPr>
        <p:spPr>
          <a:xfrm>
            <a:off x="0" y="0"/>
            <a:ext cx="4070768"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rPr lang="it-IT" sz="2000">
                <a:solidFill>
                  <a:srgbClr val="17365D"/>
                </a:solidFill>
                <a:latin typeface="Calibri"/>
                <a:ea typeface="Calibri"/>
                <a:cs typeface="Calibri"/>
                <a:sym typeface="Calibri"/>
              </a:rPr>
              <a:t>Debugging e gestione degli errori (2)</a:t>
            </a:r>
            <a:endParaRPr sz="2000">
              <a:solidFill>
                <a:srgbClr val="17365D"/>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1"/>
          <p:cNvSpPr txBox="1"/>
          <p:nvPr>
            <p:ph type="title"/>
          </p:nvPr>
        </p:nvSpPr>
        <p:spPr>
          <a:xfrm>
            <a:off x="396317" y="1624523"/>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17365D"/>
              </a:buClr>
              <a:buSzPct val="100000"/>
              <a:buFont typeface="Calibri"/>
              <a:buNone/>
            </a:pPr>
            <a:r>
              <a:rPr lang="it-IT"/>
              <a:t>Modulo 2</a:t>
            </a:r>
            <a:br>
              <a:rPr lang="it-IT"/>
            </a:br>
            <a:r>
              <a:rPr lang="it-IT"/>
              <a:t>Programmazione Orientata agli Oggetti (OOP)</a:t>
            </a:r>
            <a:endParaRPr/>
          </a:p>
        </p:txBody>
      </p:sp>
      <p:sp>
        <p:nvSpPr>
          <p:cNvPr id="230" name="Google Shape;230;p11"/>
          <p:cNvSpPr txBox="1"/>
          <p:nvPr/>
        </p:nvSpPr>
        <p:spPr>
          <a:xfrm>
            <a:off x="3515737" y="3613221"/>
            <a:ext cx="2402742"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Principi di OOP (6)</a:t>
            </a:r>
            <a:endParaRPr b="0" i="0" sz="1400" u="none" cap="none" strike="noStrike">
              <a:solidFill>
                <a:srgbClr val="000000"/>
              </a:solidFill>
              <a:latin typeface="Arial"/>
              <a:ea typeface="Arial"/>
              <a:cs typeface="Arial"/>
              <a:sym typeface="Arial"/>
            </a:endParaRPr>
          </a:p>
        </p:txBody>
      </p:sp>
      <p:sp>
        <p:nvSpPr>
          <p:cNvPr id="231" name="Google Shape;231;p11"/>
          <p:cNvSpPr txBox="1"/>
          <p:nvPr/>
        </p:nvSpPr>
        <p:spPr>
          <a:xfrm>
            <a:off x="2968102" y="4110197"/>
            <a:ext cx="3498012"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Ereditarietà e polimorfismo (8)</a:t>
            </a:r>
            <a:endParaRPr b="0" i="0" sz="1400" u="none" cap="none" strike="noStrike">
              <a:solidFill>
                <a:srgbClr val="000000"/>
              </a:solidFill>
              <a:latin typeface="Arial"/>
              <a:ea typeface="Arial"/>
              <a:cs typeface="Arial"/>
              <a:sym typeface="Arial"/>
            </a:endParaRPr>
          </a:p>
        </p:txBody>
      </p:sp>
      <p:sp>
        <p:nvSpPr>
          <p:cNvPr id="232" name="Google Shape;232;p11"/>
          <p:cNvSpPr txBox="1"/>
          <p:nvPr/>
        </p:nvSpPr>
        <p:spPr>
          <a:xfrm>
            <a:off x="3064154" y="4607173"/>
            <a:ext cx="3305908"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Costruttori e distruttori (2)</a:t>
            </a:r>
            <a:endParaRPr b="0" i="0" sz="1400" u="none" cap="none" strike="noStrike">
              <a:solidFill>
                <a:srgbClr val="000000"/>
              </a:solidFill>
              <a:latin typeface="Arial"/>
              <a:ea typeface="Arial"/>
              <a:cs typeface="Arial"/>
              <a:sym typeface="Arial"/>
            </a:endParaRPr>
          </a:p>
        </p:txBody>
      </p:sp>
      <p:sp>
        <p:nvSpPr>
          <p:cNvPr id="233" name="Google Shape;233;p11"/>
          <p:cNvSpPr txBox="1"/>
          <p:nvPr/>
        </p:nvSpPr>
        <p:spPr>
          <a:xfrm>
            <a:off x="3143948" y="5104149"/>
            <a:ext cx="3146320"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Overloading e overriding (2)</a:t>
            </a:r>
            <a:endParaRPr b="0" i="0" sz="1400" u="none" cap="none" strike="noStrike">
              <a:solidFill>
                <a:srgbClr val="000000"/>
              </a:solidFill>
              <a:latin typeface="Arial"/>
              <a:ea typeface="Arial"/>
              <a:cs typeface="Arial"/>
              <a:sym typeface="Arial"/>
            </a:endParaRPr>
          </a:p>
        </p:txBody>
      </p:sp>
      <p:sp>
        <p:nvSpPr>
          <p:cNvPr id="234" name="Google Shape;234;p11"/>
          <p:cNvSpPr txBox="1"/>
          <p:nvPr/>
        </p:nvSpPr>
        <p:spPr>
          <a:xfrm>
            <a:off x="159588" y="267120"/>
            <a:ext cx="6534510"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Gestione avanzata delle classi (6)</a:t>
            </a:r>
            <a:endParaRPr b="0" i="0" sz="2000" u="none" cap="none" strike="noStrike">
              <a:solidFill>
                <a:srgbClr val="17365D"/>
              </a:solidFill>
              <a:latin typeface="Calibri"/>
              <a:ea typeface="Calibri"/>
              <a:cs typeface="Calibri"/>
              <a:sym typeface="Calibri"/>
            </a:endParaRPr>
          </a:p>
        </p:txBody>
      </p:sp>
      <p:sp>
        <p:nvSpPr>
          <p:cNvPr id="235" name="Google Shape;235;p11"/>
          <p:cNvSpPr txBox="1"/>
          <p:nvPr/>
        </p:nvSpPr>
        <p:spPr>
          <a:xfrm>
            <a:off x="1449853" y="5725550"/>
            <a:ext cx="6534510"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Gestione avanzata delle classi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58"/>
          <p:cNvSpPr txBox="1"/>
          <p:nvPr/>
        </p:nvSpPr>
        <p:spPr>
          <a:xfrm>
            <a:off x="582804" y="1397675"/>
            <a:ext cx="7827666"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La programmazione ad oggetti è un modo per organizzare il codice come se stessimo modellando oggetti del mondo reale. Ogni oggetto ha: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it-IT" sz="1400" u="none" cap="none" strike="noStrike">
                <a:solidFill>
                  <a:srgbClr val="000000"/>
                </a:solidFill>
                <a:latin typeface="Arial"/>
                <a:ea typeface="Arial"/>
                <a:cs typeface="Arial"/>
                <a:sym typeface="Arial"/>
              </a:rPr>
              <a:t>Caratteristiche</a:t>
            </a:r>
            <a:r>
              <a:rPr b="0" i="0" lang="it-IT" sz="1400" u="none" cap="none" strike="noStrike">
                <a:solidFill>
                  <a:srgbClr val="000000"/>
                </a:solidFill>
                <a:latin typeface="Arial"/>
                <a:ea typeface="Arial"/>
                <a:cs typeface="Arial"/>
                <a:sym typeface="Arial"/>
              </a:rPr>
              <a:t> (dette </a:t>
            </a:r>
            <a:r>
              <a:rPr b="0" i="1" lang="it-IT" sz="1400" u="none" cap="none" strike="noStrike">
                <a:solidFill>
                  <a:srgbClr val="000000"/>
                </a:solidFill>
                <a:latin typeface="Arial"/>
                <a:ea typeface="Arial"/>
                <a:cs typeface="Arial"/>
                <a:sym typeface="Arial"/>
              </a:rPr>
              <a:t>attributi/proprietà</a:t>
            </a:r>
            <a:r>
              <a:rPr b="0" i="0" lang="it-IT"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it-IT" sz="1400" u="none" cap="none" strike="noStrike">
                <a:solidFill>
                  <a:srgbClr val="000000"/>
                </a:solidFill>
                <a:latin typeface="Arial"/>
                <a:ea typeface="Arial"/>
                <a:cs typeface="Arial"/>
                <a:sym typeface="Arial"/>
              </a:rPr>
              <a:t>Azioni</a:t>
            </a:r>
            <a:r>
              <a:rPr b="0" i="0" lang="it-IT" sz="1400" u="none" cap="none" strike="noStrike">
                <a:solidFill>
                  <a:srgbClr val="000000"/>
                </a:solidFill>
                <a:latin typeface="Arial"/>
                <a:ea typeface="Arial"/>
                <a:cs typeface="Arial"/>
                <a:sym typeface="Arial"/>
              </a:rPr>
              <a:t> (dette </a:t>
            </a:r>
            <a:r>
              <a:rPr b="0" i="1" lang="it-IT" sz="1400" u="none" cap="none" strike="noStrike">
                <a:solidFill>
                  <a:srgbClr val="000000"/>
                </a:solidFill>
                <a:latin typeface="Arial"/>
                <a:ea typeface="Arial"/>
                <a:cs typeface="Arial"/>
                <a:sym typeface="Arial"/>
              </a:rPr>
              <a:t>metodi</a:t>
            </a:r>
            <a:r>
              <a:rPr b="0" i="0" lang="it-IT"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Pensa a una </a:t>
            </a:r>
            <a:r>
              <a:rPr b="1" i="0" lang="it-IT" sz="1400" u="none" cap="none" strike="noStrike">
                <a:solidFill>
                  <a:srgbClr val="000000"/>
                </a:solidFill>
                <a:latin typeface="Arial"/>
                <a:ea typeface="Arial"/>
                <a:cs typeface="Arial"/>
                <a:sym typeface="Arial"/>
              </a:rPr>
              <a:t>macchina</a:t>
            </a:r>
            <a:r>
              <a:rPr b="0" i="0" lang="it-IT"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Ha attributi: colore, marca, velocità.</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Ha metodi: accendi(), frena(), accelera()</a:t>
            </a:r>
            <a:endParaRPr b="0" i="0" sz="1400" u="none" cap="none" strike="noStrike">
              <a:solidFill>
                <a:srgbClr val="000000"/>
              </a:solidFill>
              <a:latin typeface="Arial"/>
              <a:ea typeface="Arial"/>
              <a:cs typeface="Arial"/>
              <a:sym typeface="Arial"/>
            </a:endParaRPr>
          </a:p>
        </p:txBody>
      </p:sp>
      <p:sp>
        <p:nvSpPr>
          <p:cNvPr id="241" name="Google Shape;241;p58"/>
          <p:cNvSpPr/>
          <p:nvPr/>
        </p:nvSpPr>
        <p:spPr>
          <a:xfrm flipH="1">
            <a:off x="522514" y="3769905"/>
            <a:ext cx="8098972" cy="224676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chemeClr val="dk1"/>
                </a:solidFill>
                <a:latin typeface="Arial"/>
                <a:ea typeface="Arial"/>
                <a:cs typeface="Arial"/>
                <a:sym typeface="Arial"/>
              </a:rPr>
              <a:t>Incapsulamento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Si proteggono i dati interni all’oggetto. Ad esempio, non puoi cambiare direttamente la velocità della macchina; devi usare un metodo come </a:t>
            </a:r>
            <a:r>
              <a:rPr b="0" i="1" lang="it-IT" sz="1400" u="none" cap="none" strike="noStrike">
                <a:solidFill>
                  <a:schemeClr val="dk1"/>
                </a:solidFill>
                <a:latin typeface="Arimo"/>
                <a:ea typeface="Arimo"/>
                <a:cs typeface="Arimo"/>
                <a:sym typeface="Arimo"/>
              </a:rPr>
              <a:t>accelera()</a:t>
            </a:r>
            <a:r>
              <a:rPr b="0" i="0" lang="it-IT"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chemeClr val="dk1"/>
                </a:solidFill>
                <a:latin typeface="Arial"/>
                <a:ea typeface="Arial"/>
                <a:cs typeface="Arial"/>
                <a:sym typeface="Arial"/>
              </a:rPr>
              <a:t>Ereditarietà</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Una classe può </a:t>
            </a:r>
            <a:r>
              <a:rPr b="1" i="0" lang="it-IT" sz="1400" u="none" cap="none" strike="noStrike">
                <a:solidFill>
                  <a:schemeClr val="dk1"/>
                </a:solidFill>
                <a:latin typeface="Arial"/>
                <a:ea typeface="Arial"/>
                <a:cs typeface="Arial"/>
                <a:sym typeface="Arial"/>
              </a:rPr>
              <a:t>ereditare</a:t>
            </a:r>
            <a:r>
              <a:rPr b="0" i="0" lang="it-IT" sz="1400" u="none" cap="none" strike="noStrike">
                <a:solidFill>
                  <a:schemeClr val="dk1"/>
                </a:solidFill>
                <a:latin typeface="Arial"/>
                <a:ea typeface="Arial"/>
                <a:cs typeface="Arial"/>
                <a:sym typeface="Arial"/>
              </a:rPr>
              <a:t> da un'altra. Es: </a:t>
            </a:r>
            <a:r>
              <a:rPr b="0" i="0" lang="it-IT" sz="1400" u="none" cap="none" strike="noStrike">
                <a:solidFill>
                  <a:schemeClr val="dk1"/>
                </a:solidFill>
                <a:latin typeface="Arimo"/>
                <a:ea typeface="Arimo"/>
                <a:cs typeface="Arimo"/>
                <a:sym typeface="Arimo"/>
              </a:rPr>
              <a:t>MacchinaElettrica</a:t>
            </a:r>
            <a:r>
              <a:rPr b="0" i="0" lang="it-IT" sz="1400" u="none" cap="none" strike="noStrike">
                <a:solidFill>
                  <a:schemeClr val="dk1"/>
                </a:solidFill>
                <a:latin typeface="Arial"/>
                <a:ea typeface="Arial"/>
                <a:cs typeface="Arial"/>
                <a:sym typeface="Arial"/>
              </a:rPr>
              <a:t> può ereditare da </a:t>
            </a:r>
            <a:r>
              <a:rPr b="0" i="0" lang="it-IT" sz="1400" u="none" cap="none" strike="noStrike">
                <a:solidFill>
                  <a:schemeClr val="dk1"/>
                </a:solidFill>
                <a:latin typeface="Arimo"/>
                <a:ea typeface="Arimo"/>
                <a:cs typeface="Arimo"/>
                <a:sym typeface="Arimo"/>
              </a:rPr>
              <a:t>Macchina</a:t>
            </a:r>
            <a:r>
              <a:rPr b="0" i="0" lang="it-IT" sz="1400" u="none" cap="none" strike="noStrike">
                <a:solidFill>
                  <a:schemeClr val="dk1"/>
                </a:solidFill>
                <a:latin typeface="Arial"/>
                <a:ea typeface="Arial"/>
                <a:cs typeface="Arial"/>
                <a:sym typeface="Arial"/>
              </a:rPr>
              <a:t> e aggiungere il metodo </a:t>
            </a:r>
            <a:r>
              <a:rPr b="0" i="0" lang="it-IT" sz="1400" u="none" cap="none" strike="noStrike">
                <a:solidFill>
                  <a:schemeClr val="dk1"/>
                </a:solidFill>
                <a:latin typeface="Arimo"/>
                <a:ea typeface="Arimo"/>
                <a:cs typeface="Arimo"/>
                <a:sym typeface="Arimo"/>
              </a:rPr>
              <a:t>ricarica()</a:t>
            </a:r>
            <a:r>
              <a:rPr b="0" i="0" lang="it-IT"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chemeClr val="dk1"/>
                </a:solidFill>
                <a:latin typeface="Arial"/>
                <a:ea typeface="Arial"/>
                <a:cs typeface="Arial"/>
                <a:sym typeface="Arial"/>
              </a:rPr>
              <a:t>Polimorfismo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Diversi oggetti possono comportarsi in modo diverso usando lo stesso metodo. Es: sia </a:t>
            </a:r>
            <a:r>
              <a:rPr b="0" i="0" lang="it-IT" sz="1400" u="none" cap="none" strike="noStrike">
                <a:solidFill>
                  <a:schemeClr val="dk1"/>
                </a:solidFill>
                <a:latin typeface="Arimo"/>
                <a:ea typeface="Arimo"/>
                <a:cs typeface="Arimo"/>
                <a:sym typeface="Arimo"/>
              </a:rPr>
              <a:t>Macchina</a:t>
            </a:r>
            <a:r>
              <a:rPr b="0" i="0" lang="it-IT" sz="1400" u="none" cap="none" strike="noStrike">
                <a:solidFill>
                  <a:schemeClr val="dk1"/>
                </a:solidFill>
                <a:latin typeface="Arial"/>
                <a:ea typeface="Arial"/>
                <a:cs typeface="Arial"/>
                <a:sym typeface="Arial"/>
              </a:rPr>
              <a:t> che </a:t>
            </a:r>
            <a:r>
              <a:rPr b="0" i="0" lang="it-IT" sz="1400" u="none" cap="none" strike="noStrike">
                <a:solidFill>
                  <a:schemeClr val="dk1"/>
                </a:solidFill>
                <a:latin typeface="Arimo"/>
                <a:ea typeface="Arimo"/>
                <a:cs typeface="Arimo"/>
                <a:sym typeface="Arimo"/>
              </a:rPr>
              <a:t>Bicicletta</a:t>
            </a:r>
            <a:r>
              <a:rPr b="0" i="0" lang="it-IT" sz="1400" u="none" cap="none" strike="noStrike">
                <a:solidFill>
                  <a:schemeClr val="dk1"/>
                </a:solidFill>
                <a:latin typeface="Arial"/>
                <a:ea typeface="Arial"/>
                <a:cs typeface="Arial"/>
                <a:sym typeface="Arial"/>
              </a:rPr>
              <a:t> possono avere un metodo </a:t>
            </a:r>
            <a:r>
              <a:rPr b="0" i="0" lang="it-IT" sz="1400" u="none" cap="none" strike="noStrike">
                <a:solidFill>
                  <a:schemeClr val="dk1"/>
                </a:solidFill>
                <a:latin typeface="Arimo"/>
                <a:ea typeface="Arimo"/>
                <a:cs typeface="Arimo"/>
                <a:sym typeface="Arimo"/>
              </a:rPr>
              <a:t>muovi()</a:t>
            </a:r>
            <a:r>
              <a:rPr b="0" i="0" lang="it-IT" sz="1400" u="none" cap="none" strike="noStrike">
                <a:solidFill>
                  <a:schemeClr val="dk1"/>
                </a:solidFill>
                <a:latin typeface="Arial"/>
                <a:ea typeface="Arial"/>
                <a:cs typeface="Arial"/>
                <a:sym typeface="Arial"/>
              </a:rPr>
              <a:t>, ma funzionano in modo diverso.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2" name="Google Shape;242;p58"/>
          <p:cNvSpPr txBox="1"/>
          <p:nvPr/>
        </p:nvSpPr>
        <p:spPr>
          <a:xfrm>
            <a:off x="0" y="0"/>
            <a:ext cx="2402742"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Principi di OOP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2"/>
          <p:cNvSpPr txBox="1"/>
          <p:nvPr/>
        </p:nvSpPr>
        <p:spPr>
          <a:xfrm>
            <a:off x="231938" y="701587"/>
            <a:ext cx="1737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Classi e oggetti</a:t>
            </a:r>
            <a:endParaRPr b="0" i="0" sz="1400" u="sng" cap="none" strike="noStrike">
              <a:solidFill>
                <a:srgbClr val="000000"/>
              </a:solidFill>
              <a:latin typeface="Arial"/>
              <a:ea typeface="Arial"/>
              <a:cs typeface="Arial"/>
              <a:sym typeface="Arial"/>
            </a:endParaRPr>
          </a:p>
        </p:txBody>
      </p:sp>
      <p:sp>
        <p:nvSpPr>
          <p:cNvPr id="248" name="Google Shape;248;p12"/>
          <p:cNvSpPr txBox="1"/>
          <p:nvPr/>
        </p:nvSpPr>
        <p:spPr>
          <a:xfrm>
            <a:off x="3385175" y="1926925"/>
            <a:ext cx="5414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Tramite la parola chiave </a:t>
            </a:r>
            <a:r>
              <a:rPr b="1" i="0" lang="it-IT" sz="1800" u="none" cap="none" strike="noStrike">
                <a:solidFill>
                  <a:srgbClr val="000000"/>
                </a:solidFill>
                <a:latin typeface="Arial"/>
                <a:ea typeface="Arial"/>
                <a:cs typeface="Arial"/>
                <a:sym typeface="Arial"/>
              </a:rPr>
              <a:t>class </a:t>
            </a:r>
            <a:r>
              <a:rPr b="0" i="0" lang="it-IT" sz="1800" u="none" cap="none" strike="noStrike">
                <a:solidFill>
                  <a:srgbClr val="000000"/>
                </a:solidFill>
                <a:latin typeface="Arial"/>
                <a:ea typeface="Arial"/>
                <a:cs typeface="Arial"/>
                <a:sym typeface="Arial"/>
              </a:rPr>
              <a:t>è possibile definire un nuovo tipo di oggetto. Utilizzando il nome della classe come nome di un metodo e omettendo il tipo di ritorno si dichiara un </a:t>
            </a:r>
            <a:r>
              <a:rPr b="1" i="0" lang="it-IT" sz="1800" u="none" cap="none" strike="noStrike">
                <a:solidFill>
                  <a:srgbClr val="000000"/>
                </a:solidFill>
                <a:latin typeface="Arial"/>
                <a:ea typeface="Arial"/>
                <a:cs typeface="Arial"/>
                <a:sym typeface="Arial"/>
              </a:rPr>
              <a:t>costruttore</a:t>
            </a:r>
            <a:r>
              <a:rPr b="0" i="0" lang="it-IT"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pic>
        <p:nvPicPr>
          <p:cNvPr id="249" name="Google Shape;249;p12"/>
          <p:cNvPicPr preferRelativeResize="0"/>
          <p:nvPr/>
        </p:nvPicPr>
        <p:blipFill rotWithShape="1">
          <a:blip r:embed="rId3">
            <a:alphaModFix/>
          </a:blip>
          <a:srcRect b="0" l="0" r="0" t="0"/>
          <a:stretch/>
        </p:blipFill>
        <p:spPr>
          <a:xfrm>
            <a:off x="420858" y="1611400"/>
            <a:ext cx="2809875" cy="1924050"/>
          </a:xfrm>
          <a:prstGeom prst="rect">
            <a:avLst/>
          </a:prstGeom>
          <a:noFill/>
          <a:ln>
            <a:noFill/>
          </a:ln>
        </p:spPr>
      </p:pic>
      <p:pic>
        <p:nvPicPr>
          <p:cNvPr id="250" name="Google Shape;250;p12"/>
          <p:cNvPicPr preferRelativeResize="0"/>
          <p:nvPr/>
        </p:nvPicPr>
        <p:blipFill rotWithShape="1">
          <a:blip r:embed="rId4">
            <a:alphaModFix/>
          </a:blip>
          <a:srcRect b="0" l="0" r="0" t="0"/>
          <a:stretch/>
        </p:blipFill>
        <p:spPr>
          <a:xfrm>
            <a:off x="5713475" y="4780825"/>
            <a:ext cx="3086100" cy="914400"/>
          </a:xfrm>
          <a:prstGeom prst="rect">
            <a:avLst/>
          </a:prstGeom>
          <a:noFill/>
          <a:ln>
            <a:noFill/>
          </a:ln>
        </p:spPr>
      </p:pic>
      <p:sp>
        <p:nvSpPr>
          <p:cNvPr id="251" name="Google Shape;251;p12"/>
          <p:cNvSpPr txBox="1"/>
          <p:nvPr/>
        </p:nvSpPr>
        <p:spPr>
          <a:xfrm>
            <a:off x="159600" y="4868575"/>
            <a:ext cx="5061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Con la parola chiave </a:t>
            </a:r>
            <a:r>
              <a:rPr b="1" i="0" lang="it-IT" sz="1800" u="none" cap="none" strike="noStrike">
                <a:solidFill>
                  <a:srgbClr val="000000"/>
                </a:solidFill>
                <a:latin typeface="Arial"/>
                <a:ea typeface="Arial"/>
                <a:cs typeface="Arial"/>
                <a:sym typeface="Arial"/>
              </a:rPr>
              <a:t>new </a:t>
            </a:r>
            <a:r>
              <a:rPr b="0" i="0" lang="it-IT" sz="1800" u="none" cap="none" strike="noStrike">
                <a:solidFill>
                  <a:srgbClr val="000000"/>
                </a:solidFill>
                <a:latin typeface="Arial"/>
                <a:ea typeface="Arial"/>
                <a:cs typeface="Arial"/>
                <a:sym typeface="Arial"/>
              </a:rPr>
              <a:t>è possibile creare un nuovo oggetto tramite l’apposito costruttore</a:t>
            </a:r>
            <a:endParaRPr b="0" i="0" sz="1800" u="none" cap="none" strike="noStrike">
              <a:solidFill>
                <a:srgbClr val="000000"/>
              </a:solidFill>
              <a:latin typeface="Arial"/>
              <a:ea typeface="Arial"/>
              <a:cs typeface="Arial"/>
              <a:sym typeface="Arial"/>
            </a:endParaRPr>
          </a:p>
        </p:txBody>
      </p:sp>
      <p:sp>
        <p:nvSpPr>
          <p:cNvPr id="252" name="Google Shape;252;p12"/>
          <p:cNvSpPr txBox="1"/>
          <p:nvPr/>
        </p:nvSpPr>
        <p:spPr>
          <a:xfrm>
            <a:off x="0" y="-32426"/>
            <a:ext cx="2402742"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Principi di OOP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5273756707_0_90"/>
          <p:cNvSpPr txBox="1"/>
          <p:nvPr/>
        </p:nvSpPr>
        <p:spPr>
          <a:xfrm>
            <a:off x="225525" y="698212"/>
            <a:ext cx="2254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Proprietà e metodi</a:t>
            </a:r>
            <a:endParaRPr b="0" i="0" sz="1400" u="sng" cap="none" strike="noStrike">
              <a:solidFill>
                <a:srgbClr val="000000"/>
              </a:solidFill>
              <a:latin typeface="Arial"/>
              <a:ea typeface="Arial"/>
              <a:cs typeface="Arial"/>
              <a:sym typeface="Arial"/>
            </a:endParaRPr>
          </a:p>
        </p:txBody>
      </p:sp>
      <p:pic>
        <p:nvPicPr>
          <p:cNvPr id="258" name="Google Shape;258;g35273756707_0_90"/>
          <p:cNvPicPr preferRelativeResize="0"/>
          <p:nvPr/>
        </p:nvPicPr>
        <p:blipFill rotWithShape="1">
          <a:blip r:embed="rId3">
            <a:alphaModFix/>
          </a:blip>
          <a:srcRect b="0" l="0" r="0" t="0"/>
          <a:stretch/>
        </p:blipFill>
        <p:spPr>
          <a:xfrm>
            <a:off x="4902075" y="1457500"/>
            <a:ext cx="3876675" cy="2266950"/>
          </a:xfrm>
          <a:prstGeom prst="rect">
            <a:avLst/>
          </a:prstGeom>
          <a:noFill/>
          <a:ln>
            <a:noFill/>
          </a:ln>
        </p:spPr>
      </p:pic>
      <p:sp>
        <p:nvSpPr>
          <p:cNvPr id="259" name="Google Shape;259;g35273756707_0_90"/>
          <p:cNvSpPr txBox="1"/>
          <p:nvPr/>
        </p:nvSpPr>
        <p:spPr>
          <a:xfrm>
            <a:off x="198900" y="1387651"/>
            <a:ext cx="43731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Le </a:t>
            </a:r>
            <a:r>
              <a:rPr b="1" i="0" lang="it-IT" sz="1800" u="none" cap="none" strike="noStrike">
                <a:solidFill>
                  <a:srgbClr val="000000"/>
                </a:solidFill>
                <a:latin typeface="Arial"/>
                <a:ea typeface="Arial"/>
                <a:cs typeface="Arial"/>
                <a:sym typeface="Arial"/>
              </a:rPr>
              <a:t>proprietà </a:t>
            </a:r>
            <a:r>
              <a:rPr b="0" i="0" lang="it-IT" sz="1800" u="none" cap="none" strike="noStrike">
                <a:solidFill>
                  <a:srgbClr val="000000"/>
                </a:solidFill>
                <a:latin typeface="Arial"/>
                <a:ea typeface="Arial"/>
                <a:cs typeface="Arial"/>
                <a:sym typeface="Arial"/>
              </a:rPr>
              <a:t>sono un metodo per incapsulare campi dati all’interno di una classe. Forniscono i metodi speciali </a:t>
            </a:r>
            <a:r>
              <a:rPr b="1" i="0" lang="it-IT" sz="1800" u="none" cap="none" strike="noStrike">
                <a:solidFill>
                  <a:srgbClr val="000000"/>
                </a:solidFill>
                <a:latin typeface="Arial"/>
                <a:ea typeface="Arial"/>
                <a:cs typeface="Arial"/>
                <a:sym typeface="Arial"/>
              </a:rPr>
              <a:t>get</a:t>
            </a:r>
            <a:r>
              <a:rPr b="0" i="0" lang="it-IT" sz="1800" u="none" cap="none" strike="noStrike">
                <a:solidFill>
                  <a:srgbClr val="000000"/>
                </a:solidFill>
                <a:latin typeface="Arial"/>
                <a:ea typeface="Arial"/>
                <a:cs typeface="Arial"/>
                <a:sym typeface="Arial"/>
              </a:rPr>
              <a:t> e </a:t>
            </a:r>
            <a:r>
              <a:rPr b="1" i="0" lang="it-IT" sz="1800" u="none" cap="none" strike="noStrike">
                <a:solidFill>
                  <a:srgbClr val="000000"/>
                </a:solidFill>
                <a:latin typeface="Arial"/>
                <a:ea typeface="Arial"/>
                <a:cs typeface="Arial"/>
                <a:sym typeface="Arial"/>
              </a:rPr>
              <a:t>set</a:t>
            </a:r>
            <a:r>
              <a:rPr b="0" i="0" lang="it-IT" sz="1800" u="none" cap="none" strike="noStrike">
                <a:solidFill>
                  <a:srgbClr val="000000"/>
                </a:solidFill>
                <a:latin typeface="Arial"/>
                <a:ea typeface="Arial"/>
                <a:cs typeface="Arial"/>
                <a:sym typeface="Arial"/>
              </a:rPr>
              <a:t> per leggere e scrivere un campo dati</a:t>
            </a:r>
            <a:endParaRPr b="0" i="0" sz="1800" u="none" cap="none" strike="noStrike">
              <a:solidFill>
                <a:srgbClr val="000000"/>
              </a:solidFill>
              <a:latin typeface="Arial"/>
              <a:ea typeface="Arial"/>
              <a:cs typeface="Arial"/>
              <a:sym typeface="Arial"/>
            </a:endParaRPr>
          </a:p>
        </p:txBody>
      </p:sp>
      <p:sp>
        <p:nvSpPr>
          <p:cNvPr id="260" name="Google Shape;260;g35273756707_0_90"/>
          <p:cNvSpPr txBox="1"/>
          <p:nvPr/>
        </p:nvSpPr>
        <p:spPr>
          <a:xfrm>
            <a:off x="255670" y="4665314"/>
            <a:ext cx="4936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I </a:t>
            </a:r>
            <a:r>
              <a:rPr b="1" i="0" lang="it-IT" sz="1800" u="none" cap="none" strike="noStrike">
                <a:solidFill>
                  <a:srgbClr val="000000"/>
                </a:solidFill>
                <a:latin typeface="Arial"/>
                <a:ea typeface="Arial"/>
                <a:cs typeface="Arial"/>
                <a:sym typeface="Arial"/>
              </a:rPr>
              <a:t>metodi </a:t>
            </a:r>
            <a:r>
              <a:rPr b="0" i="0" lang="it-IT" sz="1800" u="none" cap="none" strike="noStrike">
                <a:solidFill>
                  <a:srgbClr val="000000"/>
                </a:solidFill>
                <a:latin typeface="Arial"/>
                <a:ea typeface="Arial"/>
                <a:cs typeface="Arial"/>
                <a:sym typeface="Arial"/>
              </a:rPr>
              <a:t>sono blocchi di codice riutilizzabili che vengono eseguiti alla chiamata. Hanno un tipo di ritorno e possono avere un numero variabile di argomenti</a:t>
            </a:r>
            <a:endParaRPr b="0" i="0" sz="1800" u="none" cap="none" strike="noStrike">
              <a:solidFill>
                <a:srgbClr val="000000"/>
              </a:solidFill>
              <a:latin typeface="Arial"/>
              <a:ea typeface="Arial"/>
              <a:cs typeface="Arial"/>
              <a:sym typeface="Arial"/>
            </a:endParaRPr>
          </a:p>
        </p:txBody>
      </p:sp>
      <p:sp>
        <p:nvSpPr>
          <p:cNvPr id="261" name="Google Shape;261;g35273756707_0_90"/>
          <p:cNvSpPr txBox="1"/>
          <p:nvPr/>
        </p:nvSpPr>
        <p:spPr>
          <a:xfrm>
            <a:off x="0" y="-32426"/>
            <a:ext cx="2402742"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Principi di OOP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nvSpPr>
        <p:spPr>
          <a:xfrm>
            <a:off x="159587" y="565789"/>
            <a:ext cx="6673291"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it-IT" sz="2000" u="sng" cap="none" strike="noStrike">
                <a:solidFill>
                  <a:schemeClr val="dk1"/>
                </a:solidFill>
                <a:latin typeface="Calibri"/>
                <a:ea typeface="Calibri"/>
                <a:cs typeface="Calibri"/>
                <a:sym typeface="Calibri"/>
              </a:rPr>
              <a:t>Storia e panoramica del framework .NET e del linguaggio C#</a:t>
            </a:r>
            <a:endParaRPr b="1" i="0" sz="2000" u="none" cap="none" strike="noStrike">
              <a:solidFill>
                <a:srgbClr val="000000"/>
              </a:solidFill>
              <a:latin typeface="Arial"/>
              <a:ea typeface="Arial"/>
              <a:cs typeface="Arial"/>
              <a:sym typeface="Arial"/>
            </a:endParaRPr>
          </a:p>
        </p:txBody>
      </p:sp>
      <p:sp>
        <p:nvSpPr>
          <p:cNvPr id="90" name="Google Shape;90;p2"/>
          <p:cNvSpPr txBox="1"/>
          <p:nvPr/>
        </p:nvSpPr>
        <p:spPr>
          <a:xfrm>
            <a:off x="159587" y="1070258"/>
            <a:ext cx="851806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Cos'è .NET?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.NET è una piattaforma di sviluppo software creata da Microsoft, che permette di creare e far girare applicazioni per tutte le principali piattaforme (Windows, Linux, ARM, ecc)</a:t>
            </a:r>
            <a:endParaRPr b="0" i="0" sz="1400" u="none" cap="none" strike="noStrike">
              <a:solidFill>
                <a:srgbClr val="000000"/>
              </a:solidFill>
              <a:latin typeface="Arial"/>
              <a:ea typeface="Arial"/>
              <a:cs typeface="Arial"/>
              <a:sym typeface="Arial"/>
            </a:endParaRPr>
          </a:p>
        </p:txBody>
      </p:sp>
      <p:sp>
        <p:nvSpPr>
          <p:cNvPr id="91" name="Google Shape;91;p2"/>
          <p:cNvSpPr txBox="1"/>
          <p:nvPr/>
        </p:nvSpPr>
        <p:spPr>
          <a:xfrm>
            <a:off x="159587" y="2192597"/>
            <a:ext cx="8518068" cy="17542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Calibri"/>
                <a:ea typeface="Calibri"/>
                <a:cs typeface="Calibri"/>
                <a:sym typeface="Calibri"/>
              </a:rPr>
              <a:t>CLR (Common Language Runtime): </a:t>
            </a:r>
            <a:r>
              <a:rPr b="0" i="0" lang="it-IT" sz="1800" u="none" cap="none" strike="noStrike">
                <a:solidFill>
                  <a:schemeClr val="dk1"/>
                </a:solidFill>
                <a:latin typeface="Calibri"/>
                <a:ea typeface="Calibri"/>
                <a:cs typeface="Calibri"/>
                <a:sym typeface="Calibri"/>
              </a:rPr>
              <a:t>ambiente di esecuzione per programmi .NET. Gestisce memoria, sicurezza, threading.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Calibri"/>
                <a:ea typeface="Calibri"/>
                <a:cs typeface="Calibri"/>
                <a:sym typeface="Calibri"/>
              </a:rPr>
              <a:t>BCL (Base Class Library): </a:t>
            </a:r>
            <a:r>
              <a:rPr b="0" i="0" lang="it-IT" sz="1800" u="none" cap="none" strike="noStrike">
                <a:solidFill>
                  <a:schemeClr val="dk1"/>
                </a:solidFill>
                <a:latin typeface="Calibri"/>
                <a:ea typeface="Calibri"/>
                <a:cs typeface="Calibri"/>
                <a:sym typeface="Calibri"/>
              </a:rPr>
              <a:t>raccolta di classi per operazioni comuni (file, rete, date, ecc.)</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Calibri"/>
                <a:ea typeface="Calibri"/>
                <a:cs typeface="Calibri"/>
                <a:sym typeface="Calibri"/>
              </a:rPr>
              <a:t>Nuget </a:t>
            </a:r>
            <a:r>
              <a:rPr b="0" i="0" lang="it-IT" sz="1800" u="none" cap="none" strike="noStrike">
                <a:solidFill>
                  <a:schemeClr val="dk1"/>
                </a:solidFill>
                <a:latin typeface="Calibri"/>
                <a:ea typeface="Calibri"/>
                <a:cs typeface="Calibri"/>
                <a:sym typeface="Calibri"/>
              </a:rPr>
              <a:t>per la gestione delle librerie esterne</a:t>
            </a:r>
            <a:r>
              <a:rPr b="1" i="0" lang="it-IT"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Calibri"/>
                <a:ea typeface="Calibri"/>
                <a:cs typeface="Calibri"/>
                <a:sym typeface="Calibri"/>
              </a:rPr>
              <a:t>SDK/CLI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 name="Google Shape;92;p2"/>
          <p:cNvSpPr txBox="1"/>
          <p:nvPr/>
        </p:nvSpPr>
        <p:spPr>
          <a:xfrm>
            <a:off x="159587" y="3946883"/>
            <a:ext cx="3059100" cy="1200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it-IT" sz="1800" u="none" cap="none" strike="noStrike">
                <a:solidFill>
                  <a:schemeClr val="dk1"/>
                </a:solidFill>
                <a:latin typeface="Calibri"/>
                <a:ea typeface="Calibri"/>
                <a:cs typeface="Calibri"/>
                <a:sym typeface="Calibri"/>
              </a:rPr>
              <a:t>Linguaggi</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C# (linguaggio più usato)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F# (funzionale)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VB.NET (Visual Basic)</a:t>
            </a:r>
            <a:endParaRPr b="0" i="0" sz="1400" u="none" cap="none" strike="noStrike">
              <a:solidFill>
                <a:srgbClr val="000000"/>
              </a:solidFill>
              <a:latin typeface="Arial"/>
              <a:ea typeface="Arial"/>
              <a:cs typeface="Arial"/>
              <a:sym typeface="Arial"/>
            </a:endParaRPr>
          </a:p>
        </p:txBody>
      </p:sp>
      <p:pic>
        <p:nvPicPr>
          <p:cNvPr descr="Why did Microsoft Make .NET Core Open Source?" id="93" name="Google Shape;93;p2"/>
          <p:cNvPicPr preferRelativeResize="0"/>
          <p:nvPr/>
        </p:nvPicPr>
        <p:blipFill rotWithShape="1">
          <a:blip r:embed="rId3">
            <a:alphaModFix/>
          </a:blip>
          <a:srcRect b="0" l="0" r="0" t="0"/>
          <a:stretch/>
        </p:blipFill>
        <p:spPr>
          <a:xfrm>
            <a:off x="4219956" y="3846038"/>
            <a:ext cx="4649292" cy="2615227"/>
          </a:xfrm>
          <a:prstGeom prst="rect">
            <a:avLst/>
          </a:prstGeom>
          <a:noFill/>
          <a:ln>
            <a:noFill/>
          </a:ln>
        </p:spPr>
      </p:pic>
      <p:sp>
        <p:nvSpPr>
          <p:cNvPr id="94" name="Google Shape;94;p2"/>
          <p:cNvSpPr txBox="1"/>
          <p:nvPr/>
        </p:nvSpPr>
        <p:spPr>
          <a:xfrm>
            <a:off x="159587" y="5539236"/>
            <a:ext cx="344728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ASP.NET, Entity Framework, WinForms/WPF/MAUI</a:t>
            </a:r>
            <a:endParaRPr b="0" i="0" sz="1800" u="none" cap="none" strike="noStrike">
              <a:solidFill>
                <a:schemeClr val="dk1"/>
              </a:solidFill>
              <a:latin typeface="Calibri"/>
              <a:ea typeface="Calibri"/>
              <a:cs typeface="Calibri"/>
              <a:sym typeface="Calibri"/>
            </a:endParaRPr>
          </a:p>
        </p:txBody>
      </p:sp>
      <p:sp>
        <p:nvSpPr>
          <p:cNvPr id="95" name="Google Shape;95;p2"/>
          <p:cNvSpPr txBox="1"/>
          <p:nvPr/>
        </p:nvSpPr>
        <p:spPr>
          <a:xfrm>
            <a:off x="10470" y="0"/>
            <a:ext cx="3297045"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1600" u="none" cap="none" strike="noStrike">
                <a:solidFill>
                  <a:srgbClr val="17365D"/>
                </a:solidFill>
                <a:latin typeface="Calibri"/>
                <a:ea typeface="Calibri"/>
                <a:cs typeface="Calibri"/>
                <a:sym typeface="Calibri"/>
              </a:rPr>
              <a:t>Introduzione a .NET e C# - 6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5273756707_0_85"/>
          <p:cNvSpPr txBox="1"/>
          <p:nvPr/>
        </p:nvSpPr>
        <p:spPr>
          <a:xfrm>
            <a:off x="175384" y="588975"/>
            <a:ext cx="1816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Incapsulamento</a:t>
            </a:r>
            <a:endParaRPr b="0" i="0" sz="1400" u="none" cap="none" strike="noStrike">
              <a:solidFill>
                <a:srgbClr val="000000"/>
              </a:solidFill>
              <a:latin typeface="Arial"/>
              <a:ea typeface="Arial"/>
              <a:cs typeface="Arial"/>
              <a:sym typeface="Arial"/>
            </a:endParaRPr>
          </a:p>
        </p:txBody>
      </p:sp>
      <p:sp>
        <p:nvSpPr>
          <p:cNvPr id="267" name="Google Shape;267;g35273756707_0_85"/>
          <p:cNvSpPr txBox="1"/>
          <p:nvPr/>
        </p:nvSpPr>
        <p:spPr>
          <a:xfrm>
            <a:off x="4309075" y="2505450"/>
            <a:ext cx="4373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rgbClr val="000000"/>
                </a:solidFill>
                <a:latin typeface="Arial"/>
                <a:ea typeface="Arial"/>
                <a:cs typeface="Arial"/>
                <a:sym typeface="Arial"/>
              </a:rPr>
              <a:t>L’incapsulamento </a:t>
            </a:r>
            <a:r>
              <a:rPr b="0" i="0" lang="it-IT" sz="1800" u="none" cap="none" strike="noStrike">
                <a:solidFill>
                  <a:srgbClr val="000000"/>
                </a:solidFill>
                <a:latin typeface="Arial"/>
                <a:ea typeface="Arial"/>
                <a:cs typeface="Arial"/>
                <a:sym typeface="Arial"/>
              </a:rPr>
              <a:t>è uno dei principi della programmazione a oggetti e consiste nel nascondere lo stato interno e la funzionalità di un oggetto e consentire l'accesso solo tramite un set pubblico di funzioni</a:t>
            </a:r>
            <a:endParaRPr b="0" i="0" sz="1800" u="none" cap="none" strike="noStrike">
              <a:solidFill>
                <a:srgbClr val="000000"/>
              </a:solidFill>
              <a:latin typeface="Arial"/>
              <a:ea typeface="Arial"/>
              <a:cs typeface="Arial"/>
              <a:sym typeface="Arial"/>
            </a:endParaRPr>
          </a:p>
        </p:txBody>
      </p:sp>
      <p:pic>
        <p:nvPicPr>
          <p:cNvPr id="268" name="Google Shape;268;g35273756707_0_85"/>
          <p:cNvPicPr preferRelativeResize="0"/>
          <p:nvPr/>
        </p:nvPicPr>
        <p:blipFill rotWithShape="1">
          <a:blip r:embed="rId3">
            <a:alphaModFix/>
          </a:blip>
          <a:srcRect b="0" l="0" r="0" t="0"/>
          <a:stretch/>
        </p:blipFill>
        <p:spPr>
          <a:xfrm>
            <a:off x="159600" y="1900813"/>
            <a:ext cx="3663968" cy="3056375"/>
          </a:xfrm>
          <a:prstGeom prst="rect">
            <a:avLst/>
          </a:prstGeom>
          <a:noFill/>
          <a:ln>
            <a:noFill/>
          </a:ln>
        </p:spPr>
      </p:pic>
      <p:sp>
        <p:nvSpPr>
          <p:cNvPr id="269" name="Google Shape;269;g35273756707_0_85"/>
          <p:cNvSpPr txBox="1"/>
          <p:nvPr/>
        </p:nvSpPr>
        <p:spPr>
          <a:xfrm>
            <a:off x="0" y="-32426"/>
            <a:ext cx="2402742"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Principi di OOP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3"/>
          <p:cNvSpPr txBox="1"/>
          <p:nvPr/>
        </p:nvSpPr>
        <p:spPr>
          <a:xfrm>
            <a:off x="100212" y="768764"/>
            <a:ext cx="3397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Ereditarietà semplice e multipla</a:t>
            </a:r>
            <a:endParaRPr b="0" i="0" sz="1400" u="sng" cap="none" strike="noStrike">
              <a:solidFill>
                <a:srgbClr val="000000"/>
              </a:solidFill>
              <a:latin typeface="Arial"/>
              <a:ea typeface="Arial"/>
              <a:cs typeface="Arial"/>
              <a:sym typeface="Arial"/>
            </a:endParaRPr>
          </a:p>
        </p:txBody>
      </p:sp>
      <p:pic>
        <p:nvPicPr>
          <p:cNvPr id="275" name="Google Shape;275;p13"/>
          <p:cNvPicPr preferRelativeResize="0"/>
          <p:nvPr/>
        </p:nvPicPr>
        <p:blipFill rotWithShape="1">
          <a:blip r:embed="rId3">
            <a:alphaModFix/>
          </a:blip>
          <a:srcRect b="0" l="0" r="0" t="0"/>
          <a:stretch/>
        </p:blipFill>
        <p:spPr>
          <a:xfrm>
            <a:off x="441799" y="1700788"/>
            <a:ext cx="2714625" cy="1647825"/>
          </a:xfrm>
          <a:prstGeom prst="rect">
            <a:avLst/>
          </a:prstGeom>
          <a:noFill/>
          <a:ln>
            <a:noFill/>
          </a:ln>
        </p:spPr>
      </p:pic>
      <p:pic>
        <p:nvPicPr>
          <p:cNvPr id="276" name="Google Shape;276;p13"/>
          <p:cNvPicPr preferRelativeResize="0"/>
          <p:nvPr/>
        </p:nvPicPr>
        <p:blipFill rotWithShape="1">
          <a:blip r:embed="rId4">
            <a:alphaModFix/>
          </a:blip>
          <a:srcRect b="0" l="0" r="0" t="0"/>
          <a:stretch/>
        </p:blipFill>
        <p:spPr>
          <a:xfrm>
            <a:off x="441799" y="4472375"/>
            <a:ext cx="2924175" cy="1057275"/>
          </a:xfrm>
          <a:prstGeom prst="rect">
            <a:avLst/>
          </a:prstGeom>
          <a:noFill/>
          <a:ln>
            <a:noFill/>
          </a:ln>
        </p:spPr>
      </p:pic>
      <p:sp>
        <p:nvSpPr>
          <p:cNvPr id="277" name="Google Shape;277;p13"/>
          <p:cNvSpPr txBox="1"/>
          <p:nvPr/>
        </p:nvSpPr>
        <p:spPr>
          <a:xfrm>
            <a:off x="3636302" y="1543087"/>
            <a:ext cx="50574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rgbClr val="000000"/>
                </a:solidFill>
                <a:latin typeface="Arial"/>
                <a:ea typeface="Arial"/>
                <a:cs typeface="Arial"/>
                <a:sym typeface="Arial"/>
              </a:rPr>
              <a:t>L’ereditarietà </a:t>
            </a:r>
            <a:r>
              <a:rPr b="0" i="0" lang="it-IT" sz="1800" u="none" cap="none" strike="noStrike">
                <a:solidFill>
                  <a:srgbClr val="000000"/>
                </a:solidFill>
                <a:latin typeface="Arial"/>
                <a:ea typeface="Arial"/>
                <a:cs typeface="Arial"/>
                <a:sym typeface="Arial"/>
              </a:rPr>
              <a:t>consente di definire una classe figlio che riutilizza (eredita), estende o modifica il comportamento di una classe padre. La classe i cui membri vengono ereditati viene chiamata classe base. La classe che eredita i membri della classe base viene chiamata classe derivata</a:t>
            </a:r>
            <a:endParaRPr b="0" i="0" sz="1800" u="none" cap="none" strike="noStrike">
              <a:solidFill>
                <a:srgbClr val="000000"/>
              </a:solidFill>
              <a:latin typeface="Arial"/>
              <a:ea typeface="Arial"/>
              <a:cs typeface="Arial"/>
              <a:sym typeface="Arial"/>
            </a:endParaRPr>
          </a:p>
        </p:txBody>
      </p:sp>
      <p:sp>
        <p:nvSpPr>
          <p:cNvPr id="278" name="Google Shape;278;p13"/>
          <p:cNvSpPr txBox="1"/>
          <p:nvPr/>
        </p:nvSpPr>
        <p:spPr>
          <a:xfrm>
            <a:off x="0" y="0"/>
            <a:ext cx="3498012"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Ereditarietà e polimorfismo (8)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50a5d65452_0_0"/>
          <p:cNvSpPr txBox="1"/>
          <p:nvPr/>
        </p:nvSpPr>
        <p:spPr>
          <a:xfrm>
            <a:off x="144000" y="764463"/>
            <a:ext cx="2364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Overriding di metodi</a:t>
            </a:r>
            <a:endParaRPr b="0" i="0" sz="1400" u="sng" cap="none" strike="noStrike">
              <a:solidFill>
                <a:srgbClr val="000000"/>
              </a:solidFill>
              <a:latin typeface="Arial"/>
              <a:ea typeface="Arial"/>
              <a:cs typeface="Arial"/>
              <a:sym typeface="Arial"/>
            </a:endParaRPr>
          </a:p>
        </p:txBody>
      </p:sp>
      <p:pic>
        <p:nvPicPr>
          <p:cNvPr id="284" name="Google Shape;284;g350a5d65452_0_0"/>
          <p:cNvPicPr preferRelativeResize="0"/>
          <p:nvPr/>
        </p:nvPicPr>
        <p:blipFill rotWithShape="1">
          <a:blip r:embed="rId3">
            <a:alphaModFix/>
          </a:blip>
          <a:srcRect b="0" l="0" r="0" t="0"/>
          <a:stretch/>
        </p:blipFill>
        <p:spPr>
          <a:xfrm>
            <a:off x="5107375" y="1770275"/>
            <a:ext cx="3533775" cy="1076325"/>
          </a:xfrm>
          <a:prstGeom prst="rect">
            <a:avLst/>
          </a:prstGeom>
          <a:noFill/>
          <a:ln>
            <a:noFill/>
          </a:ln>
        </p:spPr>
      </p:pic>
      <p:pic>
        <p:nvPicPr>
          <p:cNvPr id="285" name="Google Shape;285;g350a5d65452_0_0"/>
          <p:cNvPicPr preferRelativeResize="0"/>
          <p:nvPr/>
        </p:nvPicPr>
        <p:blipFill rotWithShape="1">
          <a:blip r:embed="rId4">
            <a:alphaModFix/>
          </a:blip>
          <a:srcRect b="0" l="0" r="0" t="0"/>
          <a:stretch/>
        </p:blipFill>
        <p:spPr>
          <a:xfrm>
            <a:off x="324625" y="4527825"/>
            <a:ext cx="3552825" cy="1019175"/>
          </a:xfrm>
          <a:prstGeom prst="rect">
            <a:avLst/>
          </a:prstGeom>
          <a:noFill/>
          <a:ln>
            <a:noFill/>
          </a:ln>
        </p:spPr>
      </p:pic>
      <p:sp>
        <p:nvSpPr>
          <p:cNvPr id="286" name="Google Shape;286;g350a5d65452_0_0"/>
          <p:cNvSpPr txBox="1"/>
          <p:nvPr/>
        </p:nvSpPr>
        <p:spPr>
          <a:xfrm>
            <a:off x="250035" y="1631882"/>
            <a:ext cx="46974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L’</a:t>
            </a:r>
            <a:r>
              <a:rPr b="1" i="0" lang="it-IT" sz="1800" u="none" cap="none" strike="noStrike">
                <a:solidFill>
                  <a:srgbClr val="000000"/>
                </a:solidFill>
                <a:latin typeface="Arial"/>
                <a:ea typeface="Arial"/>
                <a:cs typeface="Arial"/>
                <a:sym typeface="Arial"/>
              </a:rPr>
              <a:t>overriding </a:t>
            </a:r>
            <a:r>
              <a:rPr b="0" i="0" lang="it-IT" sz="1800" u="none" cap="none" strike="noStrike">
                <a:solidFill>
                  <a:srgbClr val="000000"/>
                </a:solidFill>
                <a:latin typeface="Arial"/>
                <a:ea typeface="Arial"/>
                <a:cs typeface="Arial"/>
                <a:sym typeface="Arial"/>
              </a:rPr>
              <a:t>permette la modifica del comportamento di metodi ereditati mantenendo lo stesso nome e gli stessi parametri. Per permettere l’override di un metodo è necessario aggiungere la parola chiave </a:t>
            </a:r>
            <a:r>
              <a:rPr b="1" i="0" lang="it-IT" sz="1800" u="none" cap="none" strike="noStrike">
                <a:solidFill>
                  <a:srgbClr val="000000"/>
                </a:solidFill>
                <a:latin typeface="Arial"/>
                <a:ea typeface="Arial"/>
                <a:cs typeface="Arial"/>
                <a:sym typeface="Arial"/>
              </a:rPr>
              <a:t>virtual </a:t>
            </a:r>
            <a:r>
              <a:rPr b="0" i="0" lang="it-IT" sz="1800" u="none" cap="none" strike="noStrike">
                <a:solidFill>
                  <a:srgbClr val="000000"/>
                </a:solidFill>
                <a:latin typeface="Arial"/>
                <a:ea typeface="Arial"/>
                <a:cs typeface="Arial"/>
                <a:sym typeface="Arial"/>
              </a:rPr>
              <a:t>nella firma del metodo nella classe base.</a:t>
            </a:r>
            <a:endParaRPr b="0" i="0" sz="1800" u="none" cap="none" strike="noStrike">
              <a:solidFill>
                <a:srgbClr val="000000"/>
              </a:solidFill>
              <a:latin typeface="Arial"/>
              <a:ea typeface="Arial"/>
              <a:cs typeface="Arial"/>
              <a:sym typeface="Arial"/>
            </a:endParaRPr>
          </a:p>
        </p:txBody>
      </p:sp>
      <p:sp>
        <p:nvSpPr>
          <p:cNvPr id="287" name="Google Shape;287;g350a5d65452_0_0"/>
          <p:cNvSpPr txBox="1"/>
          <p:nvPr/>
        </p:nvSpPr>
        <p:spPr>
          <a:xfrm>
            <a:off x="4572000" y="4390913"/>
            <a:ext cx="4548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Per effettuare l’override di un metodo virtual in una classe figlio è necessario aggiungere la parola chiave </a:t>
            </a:r>
            <a:r>
              <a:rPr b="1" i="0" lang="it-IT" sz="1800" u="none" cap="none" strike="noStrike">
                <a:solidFill>
                  <a:srgbClr val="000000"/>
                </a:solidFill>
                <a:latin typeface="Arial"/>
                <a:ea typeface="Arial"/>
                <a:cs typeface="Arial"/>
                <a:sym typeface="Arial"/>
              </a:rPr>
              <a:t>override </a:t>
            </a:r>
            <a:r>
              <a:rPr b="0" i="0" lang="it-IT" sz="1800" u="none" cap="none" strike="noStrike">
                <a:solidFill>
                  <a:srgbClr val="000000"/>
                </a:solidFill>
                <a:latin typeface="Arial"/>
                <a:ea typeface="Arial"/>
                <a:cs typeface="Arial"/>
                <a:sym typeface="Arial"/>
              </a:rPr>
              <a:t>alla firma.</a:t>
            </a:r>
            <a:endParaRPr b="0" i="0" sz="1800" u="none" cap="none" strike="noStrike">
              <a:solidFill>
                <a:srgbClr val="000000"/>
              </a:solidFill>
              <a:latin typeface="Arial"/>
              <a:ea typeface="Arial"/>
              <a:cs typeface="Arial"/>
              <a:sym typeface="Arial"/>
            </a:endParaRPr>
          </a:p>
        </p:txBody>
      </p:sp>
      <p:sp>
        <p:nvSpPr>
          <p:cNvPr id="288" name="Google Shape;288;g350a5d65452_0_0"/>
          <p:cNvSpPr txBox="1"/>
          <p:nvPr/>
        </p:nvSpPr>
        <p:spPr>
          <a:xfrm>
            <a:off x="0" y="0"/>
            <a:ext cx="3498012"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Ereditarietà e polimorfismo (8)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50a5d65452_0_5"/>
          <p:cNvSpPr txBox="1"/>
          <p:nvPr/>
        </p:nvSpPr>
        <p:spPr>
          <a:xfrm>
            <a:off x="152400" y="697601"/>
            <a:ext cx="284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Classi astratte e interfacce</a:t>
            </a:r>
            <a:endParaRPr b="0" i="0" sz="1400" u="sng" cap="none" strike="noStrike">
              <a:solidFill>
                <a:srgbClr val="000000"/>
              </a:solidFill>
              <a:latin typeface="Arial"/>
              <a:ea typeface="Arial"/>
              <a:cs typeface="Arial"/>
              <a:sym typeface="Arial"/>
            </a:endParaRPr>
          </a:p>
        </p:txBody>
      </p:sp>
      <p:pic>
        <p:nvPicPr>
          <p:cNvPr id="294" name="Google Shape;294;g350a5d65452_0_5"/>
          <p:cNvPicPr preferRelativeResize="0"/>
          <p:nvPr/>
        </p:nvPicPr>
        <p:blipFill rotWithShape="1">
          <a:blip r:embed="rId3">
            <a:alphaModFix/>
          </a:blip>
          <a:srcRect b="0" l="0" r="0" t="0"/>
          <a:stretch/>
        </p:blipFill>
        <p:spPr>
          <a:xfrm>
            <a:off x="152400" y="1410125"/>
            <a:ext cx="4743450" cy="3390900"/>
          </a:xfrm>
          <a:prstGeom prst="rect">
            <a:avLst/>
          </a:prstGeom>
          <a:noFill/>
          <a:ln>
            <a:noFill/>
          </a:ln>
        </p:spPr>
      </p:pic>
      <p:sp>
        <p:nvSpPr>
          <p:cNvPr id="295" name="Google Shape;295;g350a5d65452_0_5"/>
          <p:cNvSpPr txBox="1"/>
          <p:nvPr/>
        </p:nvSpPr>
        <p:spPr>
          <a:xfrm>
            <a:off x="5201425" y="1410125"/>
            <a:ext cx="38016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Il modificatore </a:t>
            </a:r>
            <a:r>
              <a:rPr b="1" i="0" lang="it-IT" sz="1800" u="none" cap="none" strike="noStrike">
                <a:solidFill>
                  <a:srgbClr val="000000"/>
                </a:solidFill>
                <a:latin typeface="Arial"/>
                <a:ea typeface="Arial"/>
                <a:cs typeface="Arial"/>
                <a:sym typeface="Arial"/>
              </a:rPr>
              <a:t>abstract </a:t>
            </a:r>
            <a:r>
              <a:rPr b="0" i="0" lang="it-IT" sz="1800" u="none" cap="none" strike="noStrike">
                <a:solidFill>
                  <a:srgbClr val="000000"/>
                </a:solidFill>
                <a:latin typeface="Arial"/>
                <a:ea typeface="Arial"/>
                <a:cs typeface="Arial"/>
                <a:sym typeface="Arial"/>
              </a:rPr>
              <a:t>indica che la classe o il metodo ha un implementazione mancante o incompleta. I membri astratti devono essere implementati da classi derivate e non possono essere utilizzati direttamente.</a:t>
            </a:r>
            <a:endParaRPr b="0" i="0" sz="1800" u="none" cap="none" strike="noStrike">
              <a:solidFill>
                <a:srgbClr val="000000"/>
              </a:solidFill>
              <a:latin typeface="Arial"/>
              <a:ea typeface="Arial"/>
              <a:cs typeface="Arial"/>
              <a:sym typeface="Arial"/>
            </a:endParaRPr>
          </a:p>
        </p:txBody>
      </p:sp>
      <p:pic>
        <p:nvPicPr>
          <p:cNvPr id="296" name="Google Shape;296;g350a5d65452_0_5"/>
          <p:cNvPicPr preferRelativeResize="0"/>
          <p:nvPr/>
        </p:nvPicPr>
        <p:blipFill rotWithShape="1">
          <a:blip r:embed="rId4">
            <a:alphaModFix/>
          </a:blip>
          <a:srcRect b="0" l="0" r="0" t="0"/>
          <a:stretch/>
        </p:blipFill>
        <p:spPr>
          <a:xfrm>
            <a:off x="5940175" y="5203975"/>
            <a:ext cx="2324100" cy="1047750"/>
          </a:xfrm>
          <a:prstGeom prst="rect">
            <a:avLst/>
          </a:prstGeom>
          <a:noFill/>
          <a:ln>
            <a:noFill/>
          </a:ln>
        </p:spPr>
      </p:pic>
      <p:sp>
        <p:nvSpPr>
          <p:cNvPr id="297" name="Google Shape;297;g350a5d65452_0_5"/>
          <p:cNvSpPr txBox="1"/>
          <p:nvPr/>
        </p:nvSpPr>
        <p:spPr>
          <a:xfrm>
            <a:off x="152400" y="5322725"/>
            <a:ext cx="53934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Il modificatore </a:t>
            </a:r>
            <a:r>
              <a:rPr b="1" i="0" lang="it-IT" sz="1800" u="none" cap="none" strike="noStrike">
                <a:solidFill>
                  <a:srgbClr val="000000"/>
                </a:solidFill>
                <a:latin typeface="Arial"/>
                <a:ea typeface="Arial"/>
                <a:cs typeface="Arial"/>
                <a:sym typeface="Arial"/>
              </a:rPr>
              <a:t>interface </a:t>
            </a:r>
            <a:r>
              <a:rPr b="0" i="0" lang="it-IT" sz="1800" u="none" cap="none" strike="noStrike">
                <a:solidFill>
                  <a:srgbClr val="000000"/>
                </a:solidFill>
                <a:latin typeface="Arial"/>
                <a:ea typeface="Arial"/>
                <a:cs typeface="Arial"/>
                <a:sym typeface="Arial"/>
              </a:rPr>
              <a:t>denota una classe in cui non è possibile definire implementazioni, con lo scopo di fornire un “contratto” per le classi derivate</a:t>
            </a:r>
            <a:endParaRPr b="0" i="0" sz="1800" u="none" cap="none" strike="noStrike">
              <a:solidFill>
                <a:srgbClr val="000000"/>
              </a:solidFill>
              <a:latin typeface="Arial"/>
              <a:ea typeface="Arial"/>
              <a:cs typeface="Arial"/>
              <a:sym typeface="Arial"/>
            </a:endParaRPr>
          </a:p>
        </p:txBody>
      </p:sp>
      <p:sp>
        <p:nvSpPr>
          <p:cNvPr id="298" name="Google Shape;298;g350a5d65452_0_5"/>
          <p:cNvSpPr txBox="1"/>
          <p:nvPr/>
        </p:nvSpPr>
        <p:spPr>
          <a:xfrm>
            <a:off x="0" y="0"/>
            <a:ext cx="3498012"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Ereditarietà e polimorfismo (8)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14"/>
          <p:cNvPicPr preferRelativeResize="0"/>
          <p:nvPr/>
        </p:nvPicPr>
        <p:blipFill rotWithShape="1">
          <a:blip r:embed="rId3">
            <a:alphaModFix/>
          </a:blip>
          <a:srcRect b="0" l="0" r="0" t="0"/>
          <a:stretch/>
        </p:blipFill>
        <p:spPr>
          <a:xfrm>
            <a:off x="437101" y="1078345"/>
            <a:ext cx="4711092" cy="2363929"/>
          </a:xfrm>
          <a:prstGeom prst="rect">
            <a:avLst/>
          </a:prstGeom>
          <a:noFill/>
          <a:ln>
            <a:noFill/>
          </a:ln>
        </p:spPr>
      </p:pic>
      <p:pic>
        <p:nvPicPr>
          <p:cNvPr id="304" name="Google Shape;304;p14"/>
          <p:cNvPicPr preferRelativeResize="0"/>
          <p:nvPr/>
        </p:nvPicPr>
        <p:blipFill rotWithShape="1">
          <a:blip r:embed="rId4">
            <a:alphaModFix/>
          </a:blip>
          <a:srcRect b="0" l="0" r="0" t="0"/>
          <a:stretch/>
        </p:blipFill>
        <p:spPr>
          <a:xfrm>
            <a:off x="5815891" y="1764204"/>
            <a:ext cx="2414225" cy="1609484"/>
          </a:xfrm>
          <a:prstGeom prst="rect">
            <a:avLst/>
          </a:prstGeom>
          <a:noFill/>
          <a:ln>
            <a:noFill/>
          </a:ln>
        </p:spPr>
      </p:pic>
      <p:pic>
        <p:nvPicPr>
          <p:cNvPr id="305" name="Google Shape;305;p14"/>
          <p:cNvPicPr preferRelativeResize="0"/>
          <p:nvPr/>
        </p:nvPicPr>
        <p:blipFill rotWithShape="1">
          <a:blip r:embed="rId5">
            <a:alphaModFix/>
          </a:blip>
          <a:srcRect b="0" l="0" r="0" t="0"/>
          <a:stretch/>
        </p:blipFill>
        <p:spPr>
          <a:xfrm>
            <a:off x="437102" y="4029057"/>
            <a:ext cx="2866893" cy="2062150"/>
          </a:xfrm>
          <a:prstGeom prst="rect">
            <a:avLst/>
          </a:prstGeom>
          <a:noFill/>
          <a:ln>
            <a:noFill/>
          </a:ln>
        </p:spPr>
      </p:pic>
      <p:sp>
        <p:nvSpPr>
          <p:cNvPr id="306" name="Google Shape;306;p14"/>
          <p:cNvSpPr txBox="1"/>
          <p:nvPr/>
        </p:nvSpPr>
        <p:spPr>
          <a:xfrm>
            <a:off x="0" y="0"/>
            <a:ext cx="3305908"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Costruttori e distruttori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9"/>
          <p:cNvPicPr preferRelativeResize="0"/>
          <p:nvPr/>
        </p:nvPicPr>
        <p:blipFill rotWithShape="1">
          <a:blip r:embed="rId3">
            <a:alphaModFix/>
          </a:blip>
          <a:srcRect b="0" l="0" r="0" t="0"/>
          <a:stretch/>
        </p:blipFill>
        <p:spPr>
          <a:xfrm>
            <a:off x="494476" y="1206482"/>
            <a:ext cx="2568163" cy="1691787"/>
          </a:xfrm>
          <a:prstGeom prst="rect">
            <a:avLst/>
          </a:prstGeom>
          <a:noFill/>
          <a:ln>
            <a:noFill/>
          </a:ln>
        </p:spPr>
      </p:pic>
      <p:pic>
        <p:nvPicPr>
          <p:cNvPr id="312" name="Google Shape;312;p59"/>
          <p:cNvPicPr preferRelativeResize="0"/>
          <p:nvPr/>
        </p:nvPicPr>
        <p:blipFill rotWithShape="1">
          <a:blip r:embed="rId4">
            <a:alphaModFix/>
          </a:blip>
          <a:srcRect b="0" l="0" r="0" t="0"/>
          <a:stretch/>
        </p:blipFill>
        <p:spPr>
          <a:xfrm>
            <a:off x="3757061" y="1206482"/>
            <a:ext cx="4648603" cy="670618"/>
          </a:xfrm>
          <a:prstGeom prst="rect">
            <a:avLst/>
          </a:prstGeom>
          <a:noFill/>
          <a:ln>
            <a:noFill/>
          </a:ln>
        </p:spPr>
      </p:pic>
      <p:pic>
        <p:nvPicPr>
          <p:cNvPr id="313" name="Google Shape;313;p59"/>
          <p:cNvPicPr preferRelativeResize="0"/>
          <p:nvPr/>
        </p:nvPicPr>
        <p:blipFill rotWithShape="1">
          <a:blip r:embed="rId5">
            <a:alphaModFix/>
          </a:blip>
          <a:srcRect b="0" l="0" r="0" t="0"/>
          <a:stretch/>
        </p:blipFill>
        <p:spPr>
          <a:xfrm>
            <a:off x="494476" y="3343164"/>
            <a:ext cx="2987299" cy="3025402"/>
          </a:xfrm>
          <a:prstGeom prst="rect">
            <a:avLst/>
          </a:prstGeom>
          <a:noFill/>
          <a:ln>
            <a:noFill/>
          </a:ln>
        </p:spPr>
      </p:pic>
      <p:sp>
        <p:nvSpPr>
          <p:cNvPr id="314" name="Google Shape;314;p59"/>
          <p:cNvSpPr txBox="1"/>
          <p:nvPr/>
        </p:nvSpPr>
        <p:spPr>
          <a:xfrm>
            <a:off x="0" y="0"/>
            <a:ext cx="3305908"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Costruttori e distruttori (2)</a:t>
            </a:r>
            <a:endParaRPr b="0" i="0" sz="1400" u="none" cap="none" strike="noStrike">
              <a:solidFill>
                <a:srgbClr val="000000"/>
              </a:solidFill>
              <a:latin typeface="Arial"/>
              <a:ea typeface="Arial"/>
              <a:cs typeface="Arial"/>
              <a:sym typeface="Arial"/>
            </a:endParaRPr>
          </a:p>
        </p:txBody>
      </p:sp>
      <p:sp>
        <p:nvSpPr>
          <p:cNvPr id="315" name="Google Shape;315;p59"/>
          <p:cNvSpPr txBox="1"/>
          <p:nvPr/>
        </p:nvSpPr>
        <p:spPr>
          <a:xfrm>
            <a:off x="3928906" y="2764732"/>
            <a:ext cx="4602144" cy="31393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In C#, il </a:t>
            </a:r>
            <a:r>
              <a:rPr b="1" i="0" lang="it-IT" sz="1800" u="none" cap="none" strike="noStrike">
                <a:solidFill>
                  <a:srgbClr val="000000"/>
                </a:solidFill>
                <a:latin typeface="Arial"/>
                <a:ea typeface="Arial"/>
                <a:cs typeface="Arial"/>
                <a:sym typeface="Arial"/>
              </a:rPr>
              <a:t>Garbage Collector (GC)</a:t>
            </a:r>
            <a:r>
              <a:rPr b="0" i="0" lang="it-IT" sz="1800" u="none" cap="none" strike="noStrike">
                <a:solidFill>
                  <a:srgbClr val="000000"/>
                </a:solidFill>
                <a:latin typeface="Arial"/>
                <a:ea typeface="Arial"/>
                <a:cs typeface="Arial"/>
                <a:sym typeface="Arial"/>
              </a:rPr>
              <a:t> è un componente del </a:t>
            </a:r>
            <a:r>
              <a:rPr b="1" i="0" lang="it-IT" sz="1800" u="none" cap="none" strike="noStrike">
                <a:solidFill>
                  <a:srgbClr val="000000"/>
                </a:solidFill>
                <a:latin typeface="Arial"/>
                <a:ea typeface="Arial"/>
                <a:cs typeface="Arial"/>
                <a:sym typeface="Arial"/>
              </a:rPr>
              <a:t>Common Language Runtime (CLR)</a:t>
            </a:r>
            <a:r>
              <a:rPr b="0" i="0" lang="it-IT" sz="1800" u="none" cap="none" strike="noStrike">
                <a:solidFill>
                  <a:srgbClr val="000000"/>
                </a:solidFill>
                <a:latin typeface="Arial"/>
                <a:ea typeface="Arial"/>
                <a:cs typeface="Arial"/>
                <a:sym typeface="Arial"/>
              </a:rPr>
              <a:t> che si occupa </a:t>
            </a:r>
            <a:r>
              <a:rPr b="1" i="0" lang="it-IT" sz="1800" u="none" cap="none" strike="noStrike">
                <a:solidFill>
                  <a:srgbClr val="000000"/>
                </a:solidFill>
                <a:latin typeface="Arial"/>
                <a:ea typeface="Arial"/>
                <a:cs typeface="Arial"/>
                <a:sym typeface="Arial"/>
              </a:rPr>
              <a:t>automaticamente della gestione della memoria</a:t>
            </a:r>
            <a:r>
              <a:rPr b="0" i="0" lang="it-IT" sz="1800" u="none" cap="none" strike="noStrike">
                <a:solidFill>
                  <a:srgbClr val="000000"/>
                </a:solidFill>
                <a:latin typeface="Arial"/>
                <a:ea typeface="Arial"/>
                <a:cs typeface="Arial"/>
                <a:sym typeface="Arial"/>
              </a:rPr>
              <a:t>, in particolare del </a:t>
            </a:r>
            <a:r>
              <a:rPr b="1" i="0" lang="it-IT" sz="1800" u="none" cap="none" strike="noStrike">
                <a:solidFill>
                  <a:srgbClr val="000000"/>
                </a:solidFill>
                <a:latin typeface="Arial"/>
                <a:ea typeface="Arial"/>
                <a:cs typeface="Arial"/>
                <a:sym typeface="Arial"/>
              </a:rPr>
              <a:t>rilascio di oggetti non più utilizzati dal programma</a:t>
            </a:r>
            <a:r>
              <a:rPr b="0" i="0" lang="it-IT" sz="1800" u="none" cap="none" strike="noStrike">
                <a:solidFill>
                  <a:srgbClr val="000000"/>
                </a:solidFill>
                <a:latin typeface="Arial"/>
                <a:ea typeface="Arial"/>
                <a:cs typeface="Arial"/>
                <a:sym typeface="Arial"/>
              </a:rPr>
              <a:t>. Questo permette agli sviluppatori di non doversi preoccupare della deallocazione manuale della memoria, riducendo il rischio di memory leak o errori di accesso a memoria liberata.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g350a5d65452_0_25"/>
          <p:cNvPicPr preferRelativeResize="0"/>
          <p:nvPr/>
        </p:nvPicPr>
        <p:blipFill rotWithShape="1">
          <a:blip r:embed="rId3">
            <a:alphaModFix/>
          </a:blip>
          <a:srcRect b="0" l="0" r="0" t="0"/>
          <a:stretch/>
        </p:blipFill>
        <p:spPr>
          <a:xfrm>
            <a:off x="766332" y="1324153"/>
            <a:ext cx="7754732" cy="3830651"/>
          </a:xfrm>
          <a:prstGeom prst="rect">
            <a:avLst/>
          </a:prstGeom>
          <a:noFill/>
          <a:ln>
            <a:noFill/>
          </a:ln>
        </p:spPr>
      </p:pic>
      <p:sp>
        <p:nvSpPr>
          <p:cNvPr id="321" name="Google Shape;321;g350a5d65452_0_25"/>
          <p:cNvSpPr txBox="1"/>
          <p:nvPr/>
        </p:nvSpPr>
        <p:spPr>
          <a:xfrm>
            <a:off x="0" y="0"/>
            <a:ext cx="3146320"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Overloading e overriding (2)</a:t>
            </a:r>
            <a:endParaRPr b="0" i="0" sz="1400" u="none" cap="none" strike="noStrike">
              <a:solidFill>
                <a:srgbClr val="000000"/>
              </a:solidFill>
              <a:latin typeface="Arial"/>
              <a:ea typeface="Arial"/>
              <a:cs typeface="Arial"/>
              <a:sym typeface="Arial"/>
            </a:endParaRPr>
          </a:p>
        </p:txBody>
      </p:sp>
      <p:sp>
        <p:nvSpPr>
          <p:cNvPr id="322" name="Google Shape;322;g350a5d65452_0_25"/>
          <p:cNvSpPr txBox="1"/>
          <p:nvPr/>
        </p:nvSpPr>
        <p:spPr>
          <a:xfrm>
            <a:off x="5687367" y="5533847"/>
            <a:ext cx="211015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FF0000"/>
                </a:solidFill>
                <a:latin typeface="Arial"/>
                <a:ea typeface="Arial"/>
                <a:cs typeface="Arial"/>
                <a:sym typeface="Arial"/>
              </a:rPr>
              <a:t>Già visto sia per le classi derivate che per quelle astratte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5"/>
          <p:cNvSpPr txBox="1"/>
          <p:nvPr/>
        </p:nvSpPr>
        <p:spPr>
          <a:xfrm>
            <a:off x="4757945" y="1104937"/>
            <a:ext cx="3764605" cy="156963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Con </a:t>
            </a:r>
            <a:r>
              <a:rPr b="1" i="0" lang="it-IT" sz="1800" u="none" cap="none" strike="noStrike">
                <a:solidFill>
                  <a:srgbClr val="000000"/>
                </a:solidFill>
                <a:latin typeface="Arial"/>
                <a:ea typeface="Arial"/>
                <a:cs typeface="Arial"/>
                <a:sym typeface="Arial"/>
              </a:rPr>
              <a:t>l’overloading </a:t>
            </a:r>
            <a:r>
              <a:rPr b="0" i="0" lang="it-IT" sz="1800" u="none" cap="none" strike="noStrike">
                <a:solidFill>
                  <a:srgbClr val="000000"/>
                </a:solidFill>
                <a:latin typeface="Arial"/>
                <a:ea typeface="Arial"/>
                <a:cs typeface="Arial"/>
                <a:sym typeface="Arial"/>
              </a:rPr>
              <a:t>è possibile avere più metodi con lo stesso nome ma diversa implementazione, parametri e tipo di ritorno</a:t>
            </a:r>
            <a:endParaRPr b="0" i="0" sz="1800" u="none" cap="none" strike="noStrike">
              <a:solidFill>
                <a:srgbClr val="000000"/>
              </a:solidFill>
              <a:latin typeface="Arial"/>
              <a:ea typeface="Arial"/>
              <a:cs typeface="Arial"/>
              <a:sym typeface="Arial"/>
            </a:endParaRPr>
          </a:p>
        </p:txBody>
      </p:sp>
      <p:sp>
        <p:nvSpPr>
          <p:cNvPr id="328" name="Google Shape;328;p15"/>
          <p:cNvSpPr txBox="1"/>
          <p:nvPr/>
        </p:nvSpPr>
        <p:spPr>
          <a:xfrm>
            <a:off x="4878525" y="3282868"/>
            <a:ext cx="3883637" cy="156963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L’overloading puo’ essere usato anche per definire un comportamento degli operatori standard in relazione ad una nuova classe</a:t>
            </a:r>
            <a:endParaRPr b="0" i="0" sz="1800" u="none" cap="none" strike="noStrike">
              <a:solidFill>
                <a:srgbClr val="000000"/>
              </a:solidFill>
              <a:latin typeface="Arial"/>
              <a:ea typeface="Arial"/>
              <a:cs typeface="Arial"/>
              <a:sym typeface="Arial"/>
            </a:endParaRPr>
          </a:p>
        </p:txBody>
      </p:sp>
      <p:pic>
        <p:nvPicPr>
          <p:cNvPr id="329" name="Google Shape;329;p15"/>
          <p:cNvPicPr preferRelativeResize="0"/>
          <p:nvPr/>
        </p:nvPicPr>
        <p:blipFill rotWithShape="1">
          <a:blip r:embed="rId3">
            <a:alphaModFix/>
          </a:blip>
          <a:srcRect b="0" l="0" r="0" t="0"/>
          <a:stretch/>
        </p:blipFill>
        <p:spPr>
          <a:xfrm>
            <a:off x="437793" y="1104936"/>
            <a:ext cx="3948264" cy="1383150"/>
          </a:xfrm>
          <a:prstGeom prst="rect">
            <a:avLst/>
          </a:prstGeom>
          <a:noFill/>
          <a:ln>
            <a:noFill/>
          </a:ln>
        </p:spPr>
      </p:pic>
      <p:sp>
        <p:nvSpPr>
          <p:cNvPr id="330" name="Google Shape;330;p15"/>
          <p:cNvSpPr txBox="1"/>
          <p:nvPr/>
        </p:nvSpPr>
        <p:spPr>
          <a:xfrm>
            <a:off x="0" y="0"/>
            <a:ext cx="3146320"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Overloading e overriding (2)</a:t>
            </a:r>
            <a:endParaRPr b="0" i="0" sz="1400" u="none" cap="none" strike="noStrike">
              <a:solidFill>
                <a:srgbClr val="000000"/>
              </a:solidFill>
              <a:latin typeface="Arial"/>
              <a:ea typeface="Arial"/>
              <a:cs typeface="Arial"/>
              <a:sym typeface="Arial"/>
            </a:endParaRPr>
          </a:p>
        </p:txBody>
      </p:sp>
      <p:pic>
        <p:nvPicPr>
          <p:cNvPr id="331" name="Google Shape;331;p15"/>
          <p:cNvPicPr preferRelativeResize="0"/>
          <p:nvPr/>
        </p:nvPicPr>
        <p:blipFill rotWithShape="1">
          <a:blip r:embed="rId4">
            <a:alphaModFix/>
          </a:blip>
          <a:srcRect b="0" l="0" r="0" t="0"/>
          <a:stretch/>
        </p:blipFill>
        <p:spPr>
          <a:xfrm>
            <a:off x="506760" y="3204176"/>
            <a:ext cx="3810330" cy="27205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6"/>
          <p:cNvSpPr txBox="1"/>
          <p:nvPr>
            <p:ph type="ctrTitle"/>
          </p:nvPr>
        </p:nvSpPr>
        <p:spPr>
          <a:xfrm>
            <a:off x="0" y="15825"/>
            <a:ext cx="3677697"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rPr lang="it-IT" sz="2000">
                <a:solidFill>
                  <a:srgbClr val="17365D"/>
                </a:solidFill>
                <a:latin typeface="Calibri"/>
                <a:ea typeface="Calibri"/>
                <a:cs typeface="Calibri"/>
                <a:sym typeface="Calibri"/>
              </a:rPr>
              <a:t>Gestione avanzata delle classi (6)</a:t>
            </a:r>
            <a:endParaRPr sz="2000">
              <a:solidFill>
                <a:srgbClr val="17365D"/>
              </a:solidFill>
              <a:latin typeface="Calibri"/>
              <a:ea typeface="Calibri"/>
              <a:cs typeface="Calibri"/>
              <a:sym typeface="Calibri"/>
            </a:endParaRPr>
          </a:p>
        </p:txBody>
      </p:sp>
      <p:sp>
        <p:nvSpPr>
          <p:cNvPr id="337" name="Google Shape;337;p16"/>
          <p:cNvSpPr txBox="1"/>
          <p:nvPr/>
        </p:nvSpPr>
        <p:spPr>
          <a:xfrm>
            <a:off x="159600" y="888525"/>
            <a:ext cx="3249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Classi statiche e membri statici</a:t>
            </a:r>
            <a:endParaRPr b="0" i="0" sz="1400" u="none" cap="none" strike="noStrike">
              <a:solidFill>
                <a:srgbClr val="000000"/>
              </a:solidFill>
              <a:latin typeface="Arial"/>
              <a:ea typeface="Arial"/>
              <a:cs typeface="Arial"/>
              <a:sym typeface="Arial"/>
            </a:endParaRPr>
          </a:p>
        </p:txBody>
      </p:sp>
      <p:sp>
        <p:nvSpPr>
          <p:cNvPr id="338" name="Google Shape;338;p16"/>
          <p:cNvSpPr txBox="1"/>
          <p:nvPr/>
        </p:nvSpPr>
        <p:spPr>
          <a:xfrm>
            <a:off x="5168800" y="1677675"/>
            <a:ext cx="38235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Le classi </a:t>
            </a:r>
            <a:r>
              <a:rPr b="1" i="0" lang="it-IT" sz="1800" u="none" cap="none" strike="noStrike">
                <a:solidFill>
                  <a:srgbClr val="000000"/>
                </a:solidFill>
                <a:latin typeface="Arial"/>
                <a:ea typeface="Arial"/>
                <a:cs typeface="Arial"/>
                <a:sym typeface="Arial"/>
              </a:rPr>
              <a:t>statiche</a:t>
            </a:r>
            <a:r>
              <a:rPr b="0" i="0" lang="it-IT" sz="1800" u="none" cap="none" strike="noStrike">
                <a:solidFill>
                  <a:srgbClr val="000000"/>
                </a:solidFill>
                <a:latin typeface="Arial"/>
                <a:ea typeface="Arial"/>
                <a:cs typeface="Arial"/>
                <a:sym typeface="Arial"/>
              </a:rPr>
              <a:t> sono classi che non possono essere istanziate e possono contenere solo membri statici. La classe Math è un esempio</a:t>
            </a:r>
            <a:endParaRPr b="0" i="0" sz="1800" u="none" cap="none" strike="noStrike">
              <a:solidFill>
                <a:srgbClr val="000000"/>
              </a:solidFill>
              <a:latin typeface="Arial"/>
              <a:ea typeface="Arial"/>
              <a:cs typeface="Arial"/>
              <a:sym typeface="Arial"/>
            </a:endParaRPr>
          </a:p>
        </p:txBody>
      </p:sp>
      <p:sp>
        <p:nvSpPr>
          <p:cNvPr id="339" name="Google Shape;339;p16"/>
          <p:cNvSpPr txBox="1"/>
          <p:nvPr/>
        </p:nvSpPr>
        <p:spPr>
          <a:xfrm>
            <a:off x="213100" y="4288025"/>
            <a:ext cx="44601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I membri statici sono campi o metodi accessibili dal nome della classe invece che dalla sua istanza. Anche le classi non statiche possono avere membri statici. Il metodo Main è un esempio.</a:t>
            </a:r>
            <a:endParaRPr b="0" i="0" sz="1800" u="none" cap="none" strike="noStrike">
              <a:solidFill>
                <a:srgbClr val="000000"/>
              </a:solidFill>
              <a:latin typeface="Arial"/>
              <a:ea typeface="Arial"/>
              <a:cs typeface="Arial"/>
              <a:sym typeface="Arial"/>
            </a:endParaRPr>
          </a:p>
        </p:txBody>
      </p:sp>
      <p:pic>
        <p:nvPicPr>
          <p:cNvPr id="340" name="Google Shape;340;p16"/>
          <p:cNvPicPr preferRelativeResize="0"/>
          <p:nvPr/>
        </p:nvPicPr>
        <p:blipFill rotWithShape="1">
          <a:blip r:embed="rId3">
            <a:alphaModFix/>
          </a:blip>
          <a:srcRect b="0" l="0" r="0" t="0"/>
          <a:stretch/>
        </p:blipFill>
        <p:spPr>
          <a:xfrm>
            <a:off x="195250" y="1981613"/>
            <a:ext cx="4495800" cy="962025"/>
          </a:xfrm>
          <a:prstGeom prst="rect">
            <a:avLst/>
          </a:prstGeom>
          <a:noFill/>
          <a:ln>
            <a:noFill/>
          </a:ln>
        </p:spPr>
      </p:pic>
      <p:pic>
        <p:nvPicPr>
          <p:cNvPr id="341" name="Google Shape;341;p16"/>
          <p:cNvPicPr preferRelativeResize="0"/>
          <p:nvPr/>
        </p:nvPicPr>
        <p:blipFill rotWithShape="1">
          <a:blip r:embed="rId4">
            <a:alphaModFix/>
          </a:blip>
          <a:srcRect b="0" l="0" r="0" t="0"/>
          <a:stretch/>
        </p:blipFill>
        <p:spPr>
          <a:xfrm>
            <a:off x="5513688" y="4634825"/>
            <a:ext cx="3133725" cy="876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35f293bd68a_0_2"/>
          <p:cNvSpPr txBox="1"/>
          <p:nvPr/>
        </p:nvSpPr>
        <p:spPr>
          <a:xfrm>
            <a:off x="159600" y="888425"/>
            <a:ext cx="2510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Modificatori di accesso</a:t>
            </a:r>
            <a:endParaRPr b="0" i="0" sz="1400" u="none" cap="none" strike="noStrike">
              <a:solidFill>
                <a:srgbClr val="000000"/>
              </a:solidFill>
              <a:latin typeface="Arial"/>
              <a:ea typeface="Arial"/>
              <a:cs typeface="Arial"/>
              <a:sym typeface="Arial"/>
            </a:endParaRPr>
          </a:p>
        </p:txBody>
      </p:sp>
      <p:pic>
        <p:nvPicPr>
          <p:cNvPr id="347" name="Google Shape;347;g35f293bd68a_0_2"/>
          <p:cNvPicPr preferRelativeResize="0"/>
          <p:nvPr/>
        </p:nvPicPr>
        <p:blipFill rotWithShape="1">
          <a:blip r:embed="rId3">
            <a:alphaModFix/>
          </a:blip>
          <a:srcRect b="0" l="0" r="0" t="0"/>
          <a:stretch/>
        </p:blipFill>
        <p:spPr>
          <a:xfrm>
            <a:off x="514350" y="3605100"/>
            <a:ext cx="8115300" cy="2943225"/>
          </a:xfrm>
          <a:prstGeom prst="rect">
            <a:avLst/>
          </a:prstGeom>
          <a:noFill/>
          <a:ln>
            <a:noFill/>
          </a:ln>
        </p:spPr>
      </p:pic>
      <p:sp>
        <p:nvSpPr>
          <p:cNvPr id="348" name="Google Shape;348;g35f293bd68a_0_2"/>
          <p:cNvSpPr txBox="1"/>
          <p:nvPr/>
        </p:nvSpPr>
        <p:spPr>
          <a:xfrm>
            <a:off x="514350" y="1677675"/>
            <a:ext cx="8115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Tutte le classi e i membri hanno un livello di accessibilità. Il livello di accessibilità controlla se possono essere usati da altro codice nell'assembly o in assembly di terze parti. Un assembly è un file .dll o .exe creato compilando uno o più file .cs in una singola compilazione.</a:t>
            </a:r>
            <a:endParaRPr b="0" i="0" sz="1800" u="none" cap="none" strike="noStrike">
              <a:solidFill>
                <a:srgbClr val="000000"/>
              </a:solidFill>
              <a:latin typeface="Arial"/>
              <a:ea typeface="Arial"/>
              <a:cs typeface="Arial"/>
              <a:sym typeface="Arial"/>
            </a:endParaRPr>
          </a:p>
        </p:txBody>
      </p:sp>
      <p:sp>
        <p:nvSpPr>
          <p:cNvPr id="349" name="Google Shape;349;g35f293bd68a_0_2"/>
          <p:cNvSpPr txBox="1"/>
          <p:nvPr>
            <p:ph type="ctrTitle"/>
          </p:nvPr>
        </p:nvSpPr>
        <p:spPr>
          <a:xfrm>
            <a:off x="0" y="15825"/>
            <a:ext cx="3677697"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rPr lang="it-IT" sz="2000">
                <a:solidFill>
                  <a:srgbClr val="17365D"/>
                </a:solidFill>
                <a:latin typeface="Calibri"/>
                <a:ea typeface="Calibri"/>
                <a:cs typeface="Calibri"/>
                <a:sym typeface="Calibri"/>
              </a:rPr>
              <a:t>Gestione avanzata delle classi (6)</a:t>
            </a:r>
            <a:endParaRPr sz="2000">
              <a:solidFill>
                <a:srgbClr val="17365D"/>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nvSpPr>
        <p:spPr>
          <a:xfrm>
            <a:off x="324180" y="622251"/>
            <a:ext cx="5921172"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Storia e </a:t>
            </a:r>
            <a:r>
              <a:rPr b="1" i="0" lang="it-IT" sz="2000" u="sng" cap="none" strike="noStrike">
                <a:solidFill>
                  <a:schemeClr val="dk1"/>
                </a:solidFill>
                <a:latin typeface="Calibri"/>
                <a:ea typeface="Calibri"/>
                <a:cs typeface="Calibri"/>
                <a:sym typeface="Calibri"/>
              </a:rPr>
              <a:t>panoramica</a:t>
            </a:r>
            <a:r>
              <a:rPr b="0" i="0" lang="it-IT" sz="1800" u="sng" cap="none" strike="noStrike">
                <a:solidFill>
                  <a:schemeClr val="dk1"/>
                </a:solidFill>
                <a:latin typeface="Calibri"/>
                <a:ea typeface="Calibri"/>
                <a:cs typeface="Calibri"/>
                <a:sym typeface="Calibri"/>
              </a:rPr>
              <a:t> del framework .NET e del linguaggio C#</a:t>
            </a:r>
            <a:endParaRPr b="0" i="0" sz="1400" u="none" cap="none" strike="noStrike">
              <a:solidFill>
                <a:srgbClr val="000000"/>
              </a:solidFill>
              <a:latin typeface="Arial"/>
              <a:ea typeface="Arial"/>
              <a:cs typeface="Arial"/>
              <a:sym typeface="Arial"/>
            </a:endParaRPr>
          </a:p>
        </p:txBody>
      </p:sp>
      <p:sp>
        <p:nvSpPr>
          <p:cNvPr id="101" name="Google Shape;101;p3"/>
          <p:cNvSpPr txBox="1"/>
          <p:nvPr/>
        </p:nvSpPr>
        <p:spPr>
          <a:xfrm>
            <a:off x="324180" y="1085447"/>
            <a:ext cx="847234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Origini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C# (pronunciato "C sharp") è stato sviluppato da Microsoft all'inizio degli anni 2000, guidato da Anders Hejlsberg, lo stesso architetto dietro Turbo Pascal e Delphi.</a:t>
            </a:r>
            <a:endParaRPr b="0" i="0" sz="1400" u="none" cap="none" strike="noStrike">
              <a:solidFill>
                <a:srgbClr val="000000"/>
              </a:solidFill>
              <a:latin typeface="Arial"/>
              <a:ea typeface="Arial"/>
              <a:cs typeface="Arial"/>
              <a:sym typeface="Arial"/>
            </a:endParaRPr>
          </a:p>
        </p:txBody>
      </p:sp>
      <p:sp>
        <p:nvSpPr>
          <p:cNvPr id="102" name="Google Shape;102;p3"/>
          <p:cNvSpPr txBox="1"/>
          <p:nvPr/>
        </p:nvSpPr>
        <p:spPr>
          <a:xfrm>
            <a:off x="335826" y="2215594"/>
            <a:ext cx="8472348"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Lancio ufficiale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C# è stato introdotto per la prima volta con .NET Framework 1.0 nel 2002, come parte integrante del nuovo ecosistema di sviluppo Microsoft.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L'obiettivo era offrire un'alternativa più sicura, moderna e potente rispetto a C++ e più strutturata rispetto a VB.NET … e una alternativa a JAVA.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Evoluzione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Negli anni, C# ha visto una rapida evoluzione, con ogni nuova versione che ha introdotto funzionalità moderne.</a:t>
            </a:r>
            <a:endParaRPr b="0" i="0" sz="1400" u="none" cap="none" strike="noStrike">
              <a:solidFill>
                <a:srgbClr val="000000"/>
              </a:solidFill>
              <a:latin typeface="Arial"/>
              <a:ea typeface="Arial"/>
              <a:cs typeface="Arial"/>
              <a:sym typeface="Arial"/>
            </a:endParaRPr>
          </a:p>
        </p:txBody>
      </p:sp>
      <p:pic>
        <p:nvPicPr>
          <p:cNvPr descr="Immagine che contiene testo, schermata, linea, Carattere&#10;&#10;Il contenuto generato dall'IA potrebbe non essere corretto." id="103" name="Google Shape;103;p3"/>
          <p:cNvPicPr preferRelativeResize="0"/>
          <p:nvPr/>
        </p:nvPicPr>
        <p:blipFill rotWithShape="1">
          <a:blip r:embed="rId3">
            <a:alphaModFix/>
          </a:blip>
          <a:srcRect b="22940" l="0" r="0" t="23528"/>
          <a:stretch/>
        </p:blipFill>
        <p:spPr>
          <a:xfrm>
            <a:off x="324180" y="5154105"/>
            <a:ext cx="8472348" cy="1511793"/>
          </a:xfrm>
          <a:prstGeom prst="rect">
            <a:avLst/>
          </a:prstGeom>
          <a:noFill/>
          <a:ln>
            <a:noFill/>
          </a:ln>
        </p:spPr>
      </p:pic>
      <p:sp>
        <p:nvSpPr>
          <p:cNvPr id="104" name="Google Shape;104;p3"/>
          <p:cNvSpPr txBox="1"/>
          <p:nvPr/>
        </p:nvSpPr>
        <p:spPr>
          <a:xfrm>
            <a:off x="10470" y="0"/>
            <a:ext cx="3297045"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1600" u="none" cap="none" strike="noStrike">
                <a:solidFill>
                  <a:srgbClr val="17365D"/>
                </a:solidFill>
                <a:latin typeface="Calibri"/>
                <a:ea typeface="Calibri"/>
                <a:cs typeface="Calibri"/>
                <a:sym typeface="Calibri"/>
              </a:rPr>
              <a:t>Introduzione a .NET e C# - 6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35f293bd68a_0_7"/>
          <p:cNvSpPr txBox="1"/>
          <p:nvPr/>
        </p:nvSpPr>
        <p:spPr>
          <a:xfrm>
            <a:off x="150250" y="637226"/>
            <a:ext cx="3629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Classi interne, parziali e annidate</a:t>
            </a:r>
            <a:endParaRPr b="0" i="0" sz="1400" u="sng" cap="none" strike="noStrike">
              <a:solidFill>
                <a:srgbClr val="000000"/>
              </a:solidFill>
              <a:latin typeface="Arial"/>
              <a:ea typeface="Arial"/>
              <a:cs typeface="Arial"/>
              <a:sym typeface="Arial"/>
            </a:endParaRPr>
          </a:p>
        </p:txBody>
      </p:sp>
      <p:pic>
        <p:nvPicPr>
          <p:cNvPr id="355" name="Google Shape;355;g35f293bd68a_0_7"/>
          <p:cNvPicPr preferRelativeResize="0"/>
          <p:nvPr/>
        </p:nvPicPr>
        <p:blipFill rotWithShape="1">
          <a:blip r:embed="rId3">
            <a:alphaModFix/>
          </a:blip>
          <a:srcRect b="0" l="0" r="0" t="0"/>
          <a:stretch/>
        </p:blipFill>
        <p:spPr>
          <a:xfrm>
            <a:off x="280878" y="1627927"/>
            <a:ext cx="3648075" cy="1123950"/>
          </a:xfrm>
          <a:prstGeom prst="rect">
            <a:avLst/>
          </a:prstGeom>
          <a:noFill/>
          <a:ln>
            <a:noFill/>
          </a:ln>
        </p:spPr>
      </p:pic>
      <p:pic>
        <p:nvPicPr>
          <p:cNvPr id="356" name="Google Shape;356;g35f293bd68a_0_7"/>
          <p:cNvPicPr preferRelativeResize="0"/>
          <p:nvPr/>
        </p:nvPicPr>
        <p:blipFill rotWithShape="1">
          <a:blip r:embed="rId4">
            <a:alphaModFix/>
          </a:blip>
          <a:srcRect b="0" l="0" r="0" t="0"/>
          <a:stretch/>
        </p:blipFill>
        <p:spPr>
          <a:xfrm>
            <a:off x="280903" y="3634189"/>
            <a:ext cx="3924300" cy="1162050"/>
          </a:xfrm>
          <a:prstGeom prst="rect">
            <a:avLst/>
          </a:prstGeom>
          <a:noFill/>
          <a:ln>
            <a:noFill/>
          </a:ln>
        </p:spPr>
      </p:pic>
      <p:sp>
        <p:nvSpPr>
          <p:cNvPr id="357" name="Google Shape;357;g35f293bd68a_0_7"/>
          <p:cNvSpPr txBox="1"/>
          <p:nvPr/>
        </p:nvSpPr>
        <p:spPr>
          <a:xfrm>
            <a:off x="290216" y="1258627"/>
            <a:ext cx="734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File 1</a:t>
            </a:r>
            <a:endParaRPr b="0" i="0" sz="1400" u="none" cap="none" strike="noStrike">
              <a:solidFill>
                <a:srgbClr val="000000"/>
              </a:solidFill>
              <a:latin typeface="Arial"/>
              <a:ea typeface="Arial"/>
              <a:cs typeface="Arial"/>
              <a:sym typeface="Arial"/>
            </a:endParaRPr>
          </a:p>
        </p:txBody>
      </p:sp>
      <p:sp>
        <p:nvSpPr>
          <p:cNvPr id="358" name="Google Shape;358;g35f293bd68a_0_7"/>
          <p:cNvSpPr txBox="1"/>
          <p:nvPr/>
        </p:nvSpPr>
        <p:spPr>
          <a:xfrm>
            <a:off x="280903" y="3264877"/>
            <a:ext cx="734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File 2</a:t>
            </a:r>
            <a:endParaRPr b="0" i="0" sz="1400" u="none" cap="none" strike="noStrike">
              <a:solidFill>
                <a:srgbClr val="000000"/>
              </a:solidFill>
              <a:latin typeface="Arial"/>
              <a:ea typeface="Arial"/>
              <a:cs typeface="Arial"/>
              <a:sym typeface="Arial"/>
            </a:endParaRPr>
          </a:p>
        </p:txBody>
      </p:sp>
      <p:sp>
        <p:nvSpPr>
          <p:cNvPr id="359" name="Google Shape;359;g35f293bd68a_0_7"/>
          <p:cNvSpPr txBox="1"/>
          <p:nvPr/>
        </p:nvSpPr>
        <p:spPr>
          <a:xfrm>
            <a:off x="4571128" y="2547589"/>
            <a:ext cx="4229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Una classe </a:t>
            </a:r>
            <a:r>
              <a:rPr b="1" i="0" lang="it-IT" sz="1800" u="none" cap="none" strike="noStrike">
                <a:solidFill>
                  <a:srgbClr val="000000"/>
                </a:solidFill>
                <a:latin typeface="Arial"/>
                <a:ea typeface="Arial"/>
                <a:cs typeface="Arial"/>
                <a:sym typeface="Arial"/>
              </a:rPr>
              <a:t>parziale </a:t>
            </a:r>
            <a:r>
              <a:rPr b="0" i="0" lang="it-IT" sz="1800" u="none" cap="none" strike="noStrike">
                <a:solidFill>
                  <a:srgbClr val="000000"/>
                </a:solidFill>
                <a:latin typeface="Arial"/>
                <a:ea typeface="Arial"/>
                <a:cs typeface="Arial"/>
                <a:sym typeface="Arial"/>
              </a:rPr>
              <a:t>permette di dividere la definizione di una classe in più file. Il compilatore le unisce come se fossero una singola classe.</a:t>
            </a:r>
            <a:endParaRPr b="0" i="0" sz="1800" u="none" cap="none" strike="noStrike">
              <a:solidFill>
                <a:srgbClr val="000000"/>
              </a:solidFill>
              <a:latin typeface="Arial"/>
              <a:ea typeface="Arial"/>
              <a:cs typeface="Arial"/>
              <a:sym typeface="Arial"/>
            </a:endParaRPr>
          </a:p>
        </p:txBody>
      </p:sp>
      <p:sp>
        <p:nvSpPr>
          <p:cNvPr id="360" name="Google Shape;360;g35f293bd68a_0_7"/>
          <p:cNvSpPr txBox="1"/>
          <p:nvPr>
            <p:ph type="ctrTitle"/>
          </p:nvPr>
        </p:nvSpPr>
        <p:spPr>
          <a:xfrm>
            <a:off x="0" y="15825"/>
            <a:ext cx="3677697"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rPr lang="it-IT" sz="2000">
                <a:solidFill>
                  <a:srgbClr val="17365D"/>
                </a:solidFill>
                <a:latin typeface="Calibri"/>
                <a:ea typeface="Calibri"/>
                <a:cs typeface="Calibri"/>
                <a:sym typeface="Calibri"/>
              </a:rPr>
              <a:t>Gestione avanzata delle classi (6)</a:t>
            </a:r>
            <a:endParaRPr sz="2000">
              <a:solidFill>
                <a:srgbClr val="17365D"/>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35f293bd68a_0_28"/>
          <p:cNvSpPr txBox="1"/>
          <p:nvPr/>
        </p:nvSpPr>
        <p:spPr>
          <a:xfrm>
            <a:off x="183000" y="667651"/>
            <a:ext cx="3629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Classi interne, parziali e annidate</a:t>
            </a:r>
            <a:endParaRPr b="0" i="0" sz="1400" u="sng" cap="none" strike="noStrike">
              <a:solidFill>
                <a:srgbClr val="000000"/>
              </a:solidFill>
              <a:latin typeface="Arial"/>
              <a:ea typeface="Arial"/>
              <a:cs typeface="Arial"/>
              <a:sym typeface="Arial"/>
            </a:endParaRPr>
          </a:p>
        </p:txBody>
      </p:sp>
      <p:pic>
        <p:nvPicPr>
          <p:cNvPr id="366" name="Google Shape;366;g35f293bd68a_0_28"/>
          <p:cNvPicPr preferRelativeResize="0"/>
          <p:nvPr/>
        </p:nvPicPr>
        <p:blipFill rotWithShape="1">
          <a:blip r:embed="rId3">
            <a:alphaModFix/>
          </a:blip>
          <a:srcRect b="0" l="0" r="0" t="0"/>
          <a:stretch/>
        </p:blipFill>
        <p:spPr>
          <a:xfrm>
            <a:off x="2124075" y="1561850"/>
            <a:ext cx="4895850" cy="2990850"/>
          </a:xfrm>
          <a:prstGeom prst="rect">
            <a:avLst/>
          </a:prstGeom>
          <a:noFill/>
          <a:ln>
            <a:noFill/>
          </a:ln>
        </p:spPr>
      </p:pic>
      <p:sp>
        <p:nvSpPr>
          <p:cNvPr id="367" name="Google Shape;367;g35f293bd68a_0_28"/>
          <p:cNvSpPr txBox="1"/>
          <p:nvPr/>
        </p:nvSpPr>
        <p:spPr>
          <a:xfrm>
            <a:off x="1997700" y="4952425"/>
            <a:ext cx="51486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Una classe annidata è una classe definita all'interno di un'altra classe. Le classi annidate non accedono direttamente ai membri privati della classe esterna, a meno che non siano statiche o abbiano una relazione specifica.</a:t>
            </a:r>
            <a:endParaRPr b="0" i="0" sz="1800" u="none" cap="none" strike="noStrike">
              <a:solidFill>
                <a:srgbClr val="000000"/>
              </a:solidFill>
              <a:latin typeface="Arial"/>
              <a:ea typeface="Arial"/>
              <a:cs typeface="Arial"/>
              <a:sym typeface="Arial"/>
            </a:endParaRPr>
          </a:p>
        </p:txBody>
      </p:sp>
      <p:sp>
        <p:nvSpPr>
          <p:cNvPr id="368" name="Google Shape;368;g35f293bd68a_0_28"/>
          <p:cNvSpPr txBox="1"/>
          <p:nvPr>
            <p:ph type="ctrTitle"/>
          </p:nvPr>
        </p:nvSpPr>
        <p:spPr>
          <a:xfrm>
            <a:off x="0" y="15825"/>
            <a:ext cx="3677697"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rPr lang="it-IT" sz="2000">
                <a:solidFill>
                  <a:srgbClr val="17365D"/>
                </a:solidFill>
                <a:latin typeface="Calibri"/>
                <a:ea typeface="Calibri"/>
                <a:cs typeface="Calibri"/>
                <a:sym typeface="Calibri"/>
              </a:rPr>
              <a:t>Gestione avanzata delle classi (6)</a:t>
            </a:r>
            <a:endParaRPr sz="2000">
              <a:solidFill>
                <a:srgbClr val="17365D"/>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7"/>
          <p:cNvSpPr txBox="1"/>
          <p:nvPr>
            <p:ph type="title"/>
          </p:nvPr>
        </p:nvSpPr>
        <p:spPr>
          <a:xfrm>
            <a:off x="457200" y="1018651"/>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17365D"/>
              </a:buClr>
              <a:buSzPct val="100000"/>
              <a:buFont typeface="Calibri"/>
              <a:buNone/>
            </a:pPr>
            <a:r>
              <a:rPr lang="it-IT"/>
              <a:t>Modulo 3</a:t>
            </a:r>
            <a:br>
              <a:rPr lang="it-IT"/>
            </a:br>
            <a:r>
              <a:rPr lang="it-IT"/>
              <a:t>Collezioni e Generics</a:t>
            </a:r>
            <a:endParaRPr/>
          </a:p>
        </p:txBody>
      </p:sp>
      <p:sp>
        <p:nvSpPr>
          <p:cNvPr id="374" name="Google Shape;374;p17"/>
          <p:cNvSpPr txBox="1"/>
          <p:nvPr/>
        </p:nvSpPr>
        <p:spPr>
          <a:xfrm>
            <a:off x="2621435" y="3118299"/>
            <a:ext cx="4050671"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Array e stringhe (6)</a:t>
            </a:r>
            <a:endParaRPr b="0" i="0" sz="1400" u="none" cap="none" strike="noStrike">
              <a:solidFill>
                <a:srgbClr val="000000"/>
              </a:solidFill>
              <a:latin typeface="Arial"/>
              <a:ea typeface="Arial"/>
              <a:cs typeface="Arial"/>
              <a:sym typeface="Arial"/>
            </a:endParaRPr>
          </a:p>
        </p:txBody>
      </p:sp>
      <p:sp>
        <p:nvSpPr>
          <p:cNvPr id="375" name="Google Shape;375;p17"/>
          <p:cNvSpPr txBox="1"/>
          <p:nvPr/>
        </p:nvSpPr>
        <p:spPr>
          <a:xfrm>
            <a:off x="3254480" y="3739700"/>
            <a:ext cx="2784580"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Collezioni generiche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8"/>
          <p:cNvSpPr txBox="1"/>
          <p:nvPr/>
        </p:nvSpPr>
        <p:spPr>
          <a:xfrm>
            <a:off x="205991" y="621401"/>
            <a:ext cx="302957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Array multidimensionali</a:t>
            </a:r>
            <a:endParaRPr b="0" i="0" sz="1400" u="sng" cap="none" strike="noStrike">
              <a:solidFill>
                <a:srgbClr val="000000"/>
              </a:solidFill>
              <a:latin typeface="Arial"/>
              <a:ea typeface="Arial"/>
              <a:cs typeface="Arial"/>
              <a:sym typeface="Arial"/>
            </a:endParaRPr>
          </a:p>
        </p:txBody>
      </p:sp>
      <p:sp>
        <p:nvSpPr>
          <p:cNvPr id="381" name="Google Shape;381;p18"/>
          <p:cNvSpPr txBox="1"/>
          <p:nvPr/>
        </p:nvSpPr>
        <p:spPr>
          <a:xfrm>
            <a:off x="0" y="0"/>
            <a:ext cx="4050671"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Array e stringhe (6)</a:t>
            </a:r>
            <a:endParaRPr b="0" i="0" sz="1400" u="none" cap="none" strike="noStrike">
              <a:solidFill>
                <a:srgbClr val="000000"/>
              </a:solidFill>
              <a:latin typeface="Arial"/>
              <a:ea typeface="Arial"/>
              <a:cs typeface="Arial"/>
              <a:sym typeface="Arial"/>
            </a:endParaRPr>
          </a:p>
        </p:txBody>
      </p:sp>
      <p:pic>
        <p:nvPicPr>
          <p:cNvPr id="382" name="Google Shape;382;p18"/>
          <p:cNvPicPr preferRelativeResize="0"/>
          <p:nvPr/>
        </p:nvPicPr>
        <p:blipFill rotWithShape="1">
          <a:blip r:embed="rId3">
            <a:alphaModFix/>
          </a:blip>
          <a:srcRect b="0" l="0" r="0" t="0"/>
          <a:stretch/>
        </p:blipFill>
        <p:spPr>
          <a:xfrm>
            <a:off x="797266" y="1687357"/>
            <a:ext cx="2456138" cy="1399915"/>
          </a:xfrm>
          <a:prstGeom prst="rect">
            <a:avLst/>
          </a:prstGeom>
          <a:noFill/>
          <a:ln>
            <a:noFill/>
          </a:ln>
        </p:spPr>
      </p:pic>
      <p:pic>
        <p:nvPicPr>
          <p:cNvPr id="383" name="Google Shape;383;p18"/>
          <p:cNvPicPr preferRelativeResize="0"/>
          <p:nvPr/>
        </p:nvPicPr>
        <p:blipFill rotWithShape="1">
          <a:blip r:embed="rId4">
            <a:alphaModFix/>
          </a:blip>
          <a:srcRect b="0" l="0" r="0" t="0"/>
          <a:stretch/>
        </p:blipFill>
        <p:spPr>
          <a:xfrm>
            <a:off x="797266" y="3584566"/>
            <a:ext cx="4115918" cy="2531583"/>
          </a:xfrm>
          <a:prstGeom prst="rect">
            <a:avLst/>
          </a:prstGeom>
          <a:noFill/>
          <a:ln>
            <a:noFill/>
          </a:ln>
        </p:spPr>
      </p:pic>
      <p:sp>
        <p:nvSpPr>
          <p:cNvPr id="384" name="Google Shape;384;p18"/>
          <p:cNvSpPr txBox="1"/>
          <p:nvPr/>
        </p:nvSpPr>
        <p:spPr>
          <a:xfrm>
            <a:off x="5617028" y="1909187"/>
            <a:ext cx="29140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Array monodimensionali</a:t>
            </a:r>
            <a:endParaRPr b="0" i="0" sz="1400" u="none" cap="none" strike="noStrike">
              <a:solidFill>
                <a:srgbClr val="000000"/>
              </a:solidFill>
              <a:latin typeface="Arial"/>
              <a:ea typeface="Arial"/>
              <a:cs typeface="Arial"/>
              <a:sym typeface="Arial"/>
            </a:endParaRPr>
          </a:p>
        </p:txBody>
      </p:sp>
      <p:sp>
        <p:nvSpPr>
          <p:cNvPr id="385" name="Google Shape;385;p18"/>
          <p:cNvSpPr txBox="1"/>
          <p:nvPr/>
        </p:nvSpPr>
        <p:spPr>
          <a:xfrm>
            <a:off x="5617028" y="4333260"/>
            <a:ext cx="29140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Array multidimensionali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0"/>
          <p:cNvSpPr txBox="1"/>
          <p:nvPr/>
        </p:nvSpPr>
        <p:spPr>
          <a:xfrm>
            <a:off x="0" y="0"/>
            <a:ext cx="4050671"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Array e stringhe (6)</a:t>
            </a:r>
            <a:endParaRPr b="0" i="0" sz="1400" u="none" cap="none" strike="noStrike">
              <a:solidFill>
                <a:srgbClr val="000000"/>
              </a:solidFill>
              <a:latin typeface="Arial"/>
              <a:ea typeface="Arial"/>
              <a:cs typeface="Arial"/>
              <a:sym typeface="Arial"/>
            </a:endParaRPr>
          </a:p>
        </p:txBody>
      </p:sp>
      <p:sp>
        <p:nvSpPr>
          <p:cNvPr id="391" name="Google Shape;391;p60"/>
          <p:cNvSpPr/>
          <p:nvPr/>
        </p:nvSpPr>
        <p:spPr>
          <a:xfrm flipH="1">
            <a:off x="3848517" y="770206"/>
            <a:ext cx="4421274" cy="8309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it-IT" sz="1600" u="none" cap="none" strike="noStrike">
                <a:solidFill>
                  <a:schemeClr val="dk1"/>
                </a:solidFill>
                <a:latin typeface="Arial"/>
                <a:ea typeface="Arial"/>
                <a:cs typeface="Arial"/>
                <a:sym typeface="Arial"/>
              </a:rPr>
              <a:t>In C#, una </a:t>
            </a:r>
            <a:r>
              <a:rPr b="1" i="0" lang="it-IT" sz="1600" u="none" cap="none" strike="noStrike">
                <a:solidFill>
                  <a:schemeClr val="dk1"/>
                </a:solidFill>
                <a:latin typeface="Arial"/>
                <a:ea typeface="Arial"/>
                <a:cs typeface="Arial"/>
                <a:sym typeface="Arial"/>
              </a:rPr>
              <a:t>stringa</a:t>
            </a:r>
            <a:r>
              <a:rPr b="0" i="0" lang="it-IT" sz="1600" u="none" cap="none" strike="noStrike">
                <a:solidFill>
                  <a:schemeClr val="dk1"/>
                </a:solidFill>
                <a:latin typeface="Arial"/>
                <a:ea typeface="Arial"/>
                <a:cs typeface="Arial"/>
                <a:sym typeface="Arial"/>
              </a:rPr>
              <a:t> è un oggetto immutabile della classe </a:t>
            </a:r>
            <a:r>
              <a:rPr b="0" i="0" lang="it-IT" sz="1600" u="none" cap="none" strike="noStrike">
                <a:solidFill>
                  <a:schemeClr val="dk1"/>
                </a:solidFill>
                <a:latin typeface="Arimo"/>
                <a:ea typeface="Arimo"/>
                <a:cs typeface="Arimo"/>
                <a:sym typeface="Arimo"/>
              </a:rPr>
              <a:t>System.String</a:t>
            </a:r>
            <a:r>
              <a:rPr b="0" i="0" lang="it-IT" sz="1600" u="none" cap="none" strike="noStrike">
                <a:solidFill>
                  <a:schemeClr val="dk1"/>
                </a:solidFill>
                <a:latin typeface="Arial"/>
                <a:ea typeface="Arial"/>
                <a:cs typeface="Arial"/>
                <a:sym typeface="Arial"/>
              </a:rPr>
              <a:t>, usato per rappresentare sequenze di caratteri Unicode. </a:t>
            </a:r>
            <a:endParaRPr b="0" i="0" sz="1600" u="none" cap="none" strike="noStrike">
              <a:solidFill>
                <a:schemeClr val="dk1"/>
              </a:solidFill>
              <a:latin typeface="Arial"/>
              <a:ea typeface="Arial"/>
              <a:cs typeface="Arial"/>
              <a:sym typeface="Arial"/>
            </a:endParaRPr>
          </a:p>
        </p:txBody>
      </p:sp>
      <p:pic>
        <p:nvPicPr>
          <p:cNvPr id="392" name="Google Shape;392;p60"/>
          <p:cNvPicPr preferRelativeResize="0"/>
          <p:nvPr/>
        </p:nvPicPr>
        <p:blipFill rotWithShape="1">
          <a:blip r:embed="rId3">
            <a:alphaModFix/>
          </a:blip>
          <a:srcRect b="0" l="0" r="0" t="0"/>
          <a:stretch/>
        </p:blipFill>
        <p:spPr>
          <a:xfrm>
            <a:off x="436919" y="1023522"/>
            <a:ext cx="2514818" cy="402371"/>
          </a:xfrm>
          <a:prstGeom prst="rect">
            <a:avLst/>
          </a:prstGeom>
          <a:noFill/>
          <a:ln>
            <a:noFill/>
          </a:ln>
        </p:spPr>
      </p:pic>
      <p:pic>
        <p:nvPicPr>
          <p:cNvPr id="393" name="Google Shape;393;p60"/>
          <p:cNvPicPr preferRelativeResize="0"/>
          <p:nvPr/>
        </p:nvPicPr>
        <p:blipFill rotWithShape="1">
          <a:blip r:embed="rId4">
            <a:alphaModFix/>
          </a:blip>
          <a:srcRect b="0" l="0" r="0" t="0"/>
          <a:stretch/>
        </p:blipFill>
        <p:spPr>
          <a:xfrm>
            <a:off x="425488" y="1923512"/>
            <a:ext cx="3810330" cy="662997"/>
          </a:xfrm>
          <a:prstGeom prst="rect">
            <a:avLst/>
          </a:prstGeom>
          <a:noFill/>
          <a:ln>
            <a:noFill/>
          </a:ln>
        </p:spPr>
      </p:pic>
      <p:sp>
        <p:nvSpPr>
          <p:cNvPr id="394" name="Google Shape;394;p60"/>
          <p:cNvSpPr txBox="1"/>
          <p:nvPr/>
        </p:nvSpPr>
        <p:spPr>
          <a:xfrm>
            <a:off x="5950298" y="1923512"/>
            <a:ext cx="17785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Concatenazione</a:t>
            </a:r>
            <a:endParaRPr b="0" i="0" sz="1400" u="none" cap="none" strike="noStrike">
              <a:solidFill>
                <a:srgbClr val="000000"/>
              </a:solidFill>
              <a:latin typeface="Arial"/>
              <a:ea typeface="Arial"/>
              <a:cs typeface="Arial"/>
              <a:sym typeface="Arial"/>
            </a:endParaRPr>
          </a:p>
        </p:txBody>
      </p:sp>
      <p:pic>
        <p:nvPicPr>
          <p:cNvPr id="395" name="Google Shape;395;p60"/>
          <p:cNvPicPr preferRelativeResize="0"/>
          <p:nvPr/>
        </p:nvPicPr>
        <p:blipFill rotWithShape="1">
          <a:blip r:embed="rId5">
            <a:alphaModFix/>
          </a:blip>
          <a:srcRect b="0" l="0" r="0" t="0"/>
          <a:stretch/>
        </p:blipFill>
        <p:spPr>
          <a:xfrm>
            <a:off x="444540" y="3228740"/>
            <a:ext cx="3772227" cy="548688"/>
          </a:xfrm>
          <a:prstGeom prst="rect">
            <a:avLst/>
          </a:prstGeom>
          <a:noFill/>
          <a:ln>
            <a:noFill/>
          </a:ln>
        </p:spPr>
      </p:pic>
      <p:sp>
        <p:nvSpPr>
          <p:cNvPr id="396" name="Google Shape;396;p60"/>
          <p:cNvSpPr txBox="1"/>
          <p:nvPr/>
        </p:nvSpPr>
        <p:spPr>
          <a:xfrm>
            <a:off x="5950298" y="3169153"/>
            <a:ext cx="17785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Interpolazione</a:t>
            </a:r>
            <a:endParaRPr b="0" i="0" sz="1400" u="none" cap="none" strike="noStrike">
              <a:solidFill>
                <a:srgbClr val="000000"/>
              </a:solidFill>
              <a:latin typeface="Arial"/>
              <a:ea typeface="Arial"/>
              <a:cs typeface="Arial"/>
              <a:sym typeface="Arial"/>
            </a:endParaRPr>
          </a:p>
        </p:txBody>
      </p:sp>
      <p:pic>
        <p:nvPicPr>
          <p:cNvPr id="397" name="Google Shape;397;p60"/>
          <p:cNvPicPr preferRelativeResize="0"/>
          <p:nvPr/>
        </p:nvPicPr>
        <p:blipFill rotWithShape="1">
          <a:blip r:embed="rId6">
            <a:alphaModFix/>
          </a:blip>
          <a:srcRect b="0" l="0" r="0" t="0"/>
          <a:stretch/>
        </p:blipFill>
        <p:spPr>
          <a:xfrm>
            <a:off x="444540" y="4504153"/>
            <a:ext cx="5014395" cy="1196444"/>
          </a:xfrm>
          <a:prstGeom prst="rect">
            <a:avLst/>
          </a:prstGeom>
          <a:noFill/>
          <a:ln>
            <a:noFill/>
          </a:ln>
        </p:spPr>
      </p:pic>
      <p:sp>
        <p:nvSpPr>
          <p:cNvPr id="398" name="Google Shape;398;p60"/>
          <p:cNvSpPr txBox="1"/>
          <p:nvPr/>
        </p:nvSpPr>
        <p:spPr>
          <a:xfrm>
            <a:off x="5950298" y="4504153"/>
            <a:ext cx="17785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Metodi utili</a:t>
            </a:r>
            <a:endParaRPr b="0" i="0" sz="1400" u="none" cap="none" strike="noStrike">
              <a:solidFill>
                <a:srgbClr val="000000"/>
              </a:solidFill>
              <a:latin typeface="Arial"/>
              <a:ea typeface="Arial"/>
              <a:cs typeface="Arial"/>
              <a:sym typeface="Arial"/>
            </a:endParaRPr>
          </a:p>
        </p:txBody>
      </p:sp>
      <p:sp>
        <p:nvSpPr>
          <p:cNvPr id="399" name="Google Shape;399;p60"/>
          <p:cNvSpPr txBox="1"/>
          <p:nvPr/>
        </p:nvSpPr>
        <p:spPr>
          <a:xfrm>
            <a:off x="160892" y="528301"/>
            <a:ext cx="302957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Stringhe</a:t>
            </a:r>
            <a:endParaRPr b="0" i="0" sz="1400" u="sng"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nvSpPr>
        <p:spPr>
          <a:xfrm>
            <a:off x="0" y="0"/>
            <a:ext cx="4050671"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Array e stringhe (6)</a:t>
            </a:r>
            <a:endParaRPr b="0" i="0" sz="1400" u="none" cap="none" strike="noStrike">
              <a:solidFill>
                <a:srgbClr val="000000"/>
              </a:solidFill>
              <a:latin typeface="Arial"/>
              <a:ea typeface="Arial"/>
              <a:cs typeface="Arial"/>
              <a:sym typeface="Arial"/>
            </a:endParaRPr>
          </a:p>
        </p:txBody>
      </p:sp>
      <p:pic>
        <p:nvPicPr>
          <p:cNvPr id="405" name="Google Shape;405;p61"/>
          <p:cNvPicPr preferRelativeResize="0"/>
          <p:nvPr/>
        </p:nvPicPr>
        <p:blipFill rotWithShape="1">
          <a:blip r:embed="rId3">
            <a:alphaModFix/>
          </a:blip>
          <a:srcRect b="0" l="0" r="0" t="0"/>
          <a:stretch/>
        </p:blipFill>
        <p:spPr>
          <a:xfrm>
            <a:off x="611558" y="1149702"/>
            <a:ext cx="3939881" cy="495343"/>
          </a:xfrm>
          <a:prstGeom prst="rect">
            <a:avLst/>
          </a:prstGeom>
          <a:noFill/>
          <a:ln>
            <a:noFill/>
          </a:ln>
        </p:spPr>
      </p:pic>
      <p:pic>
        <p:nvPicPr>
          <p:cNvPr id="406" name="Google Shape;406;p61"/>
          <p:cNvPicPr preferRelativeResize="0"/>
          <p:nvPr/>
        </p:nvPicPr>
        <p:blipFill rotWithShape="1">
          <a:blip r:embed="rId4">
            <a:alphaModFix/>
          </a:blip>
          <a:srcRect b="0" l="0" r="0" t="0"/>
          <a:stretch/>
        </p:blipFill>
        <p:spPr>
          <a:xfrm>
            <a:off x="611558" y="2070879"/>
            <a:ext cx="2728196" cy="990686"/>
          </a:xfrm>
          <a:prstGeom prst="rect">
            <a:avLst/>
          </a:prstGeom>
          <a:noFill/>
          <a:ln>
            <a:noFill/>
          </a:ln>
        </p:spPr>
      </p:pic>
      <p:pic>
        <p:nvPicPr>
          <p:cNvPr id="407" name="Google Shape;407;p61"/>
          <p:cNvPicPr preferRelativeResize="0"/>
          <p:nvPr/>
        </p:nvPicPr>
        <p:blipFill rotWithShape="1">
          <a:blip r:embed="rId5">
            <a:alphaModFix/>
          </a:blip>
          <a:srcRect b="0" l="0" r="0" t="0"/>
          <a:stretch/>
        </p:blipFill>
        <p:spPr>
          <a:xfrm>
            <a:off x="611558" y="3715439"/>
            <a:ext cx="5281118" cy="815411"/>
          </a:xfrm>
          <a:prstGeom prst="rect">
            <a:avLst/>
          </a:prstGeom>
          <a:noFill/>
          <a:ln>
            <a:noFill/>
          </a:ln>
        </p:spPr>
      </p:pic>
      <p:sp>
        <p:nvSpPr>
          <p:cNvPr id="408" name="Google Shape;408;p61"/>
          <p:cNvSpPr/>
          <p:nvPr/>
        </p:nvSpPr>
        <p:spPr>
          <a:xfrm>
            <a:off x="611558" y="5083426"/>
            <a:ext cx="7798912" cy="132343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it-IT" sz="1600" u="none" cap="none" strike="noStrike">
                <a:solidFill>
                  <a:schemeClr val="dk1"/>
                </a:solidFill>
                <a:latin typeface="Arial"/>
                <a:ea typeface="Arial"/>
                <a:cs typeface="Arial"/>
                <a:sym typeface="Arial"/>
              </a:rPr>
              <a:t>Curiosità</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Le stringhe sono </a:t>
            </a:r>
            <a:r>
              <a:rPr b="1" i="0" lang="it-IT" sz="1600" u="none" cap="none" strike="noStrike">
                <a:solidFill>
                  <a:schemeClr val="dk1"/>
                </a:solidFill>
                <a:latin typeface="Arial"/>
                <a:ea typeface="Arial"/>
                <a:cs typeface="Arial"/>
                <a:sym typeface="Arial"/>
              </a:rPr>
              <a:t>immutabili</a:t>
            </a:r>
            <a:r>
              <a:rPr b="0" i="0" lang="it-IT" sz="1600" u="none" cap="none" strike="noStrike">
                <a:solidFill>
                  <a:schemeClr val="dk1"/>
                </a:solidFill>
                <a:latin typeface="Arial"/>
                <a:ea typeface="Arial"/>
                <a:cs typeface="Arial"/>
                <a:sym typeface="Arial"/>
              </a:rPr>
              <a:t>: ogni operazione che “modifica” una stringa in realtà </a:t>
            </a:r>
            <a:r>
              <a:rPr b="1" i="0" lang="it-IT" sz="1600" u="none" cap="none" strike="noStrike">
                <a:solidFill>
                  <a:schemeClr val="dk1"/>
                </a:solidFill>
                <a:latin typeface="Arial"/>
                <a:ea typeface="Arial"/>
                <a:cs typeface="Arial"/>
                <a:sym typeface="Arial"/>
              </a:rPr>
              <a:t>crea una nuova istanza</a:t>
            </a:r>
            <a:r>
              <a:rPr b="0" i="0" lang="it-IT" sz="16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Char char="•"/>
            </a:pPr>
            <a:r>
              <a:rPr b="0" i="0" lang="it-IT" sz="1600" u="none" cap="none" strike="noStrike">
                <a:solidFill>
                  <a:schemeClr val="dk1"/>
                </a:solidFill>
                <a:latin typeface="Arial"/>
                <a:ea typeface="Arial"/>
                <a:cs typeface="Arial"/>
                <a:sym typeface="Arial"/>
              </a:rPr>
              <a:t>Per operazioni complesse o ripetute si usa </a:t>
            </a:r>
            <a:r>
              <a:rPr b="0" i="0" lang="it-IT" sz="1600" u="none" cap="none" strike="noStrike">
                <a:solidFill>
                  <a:schemeClr val="dk1"/>
                </a:solidFill>
                <a:latin typeface="Arimo"/>
                <a:ea typeface="Arimo"/>
                <a:cs typeface="Arimo"/>
                <a:sym typeface="Arimo"/>
              </a:rPr>
              <a:t>StringBuilder</a:t>
            </a:r>
            <a:r>
              <a:rPr b="0" i="0" lang="it-IT" sz="1600" u="none" cap="none" strike="noStrike">
                <a:solidFill>
                  <a:schemeClr val="dk1"/>
                </a:solidFill>
                <a:latin typeface="Arial"/>
                <a:ea typeface="Arial"/>
                <a:cs typeface="Arial"/>
                <a:sym typeface="Arial"/>
              </a:rPr>
              <a:t> per performance migliori.</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409" name="Google Shape;409;p61"/>
          <p:cNvSpPr txBox="1"/>
          <p:nvPr/>
        </p:nvSpPr>
        <p:spPr>
          <a:xfrm>
            <a:off x="160892" y="528301"/>
            <a:ext cx="302957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Stringhe</a:t>
            </a:r>
            <a:endParaRPr b="0" i="0" sz="1400" u="sng"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9"/>
          <p:cNvSpPr txBox="1"/>
          <p:nvPr/>
        </p:nvSpPr>
        <p:spPr>
          <a:xfrm>
            <a:off x="159588" y="1075174"/>
            <a:ext cx="754749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La struttura Dictionary&lt;TKey, TValue&gt; è una collezione generica che permette di memorizzare coppie chiave-valore, con accesso molto rapido agli elementi tramite la chiave.</a:t>
            </a:r>
            <a:endParaRPr b="0" i="0" sz="1400" u="none" cap="none" strike="noStrike">
              <a:solidFill>
                <a:srgbClr val="000000"/>
              </a:solidFill>
              <a:latin typeface="Arial"/>
              <a:ea typeface="Arial"/>
              <a:cs typeface="Arial"/>
              <a:sym typeface="Arial"/>
            </a:endParaRPr>
          </a:p>
        </p:txBody>
      </p:sp>
      <p:sp>
        <p:nvSpPr>
          <p:cNvPr id="415" name="Google Shape;415;p19"/>
          <p:cNvSpPr txBox="1"/>
          <p:nvPr/>
        </p:nvSpPr>
        <p:spPr>
          <a:xfrm>
            <a:off x="0" y="0"/>
            <a:ext cx="2784580"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Collezioni generiche (6)</a:t>
            </a:r>
            <a:endParaRPr b="0" i="0" sz="1400" u="none" cap="none" strike="noStrike">
              <a:solidFill>
                <a:srgbClr val="000000"/>
              </a:solidFill>
              <a:latin typeface="Arial"/>
              <a:ea typeface="Arial"/>
              <a:cs typeface="Arial"/>
              <a:sym typeface="Arial"/>
            </a:endParaRPr>
          </a:p>
        </p:txBody>
      </p:sp>
      <p:pic>
        <p:nvPicPr>
          <p:cNvPr id="416" name="Google Shape;416;p19"/>
          <p:cNvPicPr preferRelativeResize="0"/>
          <p:nvPr/>
        </p:nvPicPr>
        <p:blipFill rotWithShape="1">
          <a:blip r:embed="rId3">
            <a:alphaModFix/>
          </a:blip>
          <a:srcRect b="0" l="0" r="0" t="0"/>
          <a:stretch/>
        </p:blipFill>
        <p:spPr>
          <a:xfrm>
            <a:off x="332001" y="1863356"/>
            <a:ext cx="5143946" cy="3513124"/>
          </a:xfrm>
          <a:prstGeom prst="rect">
            <a:avLst/>
          </a:prstGeom>
          <a:noFill/>
          <a:ln>
            <a:noFill/>
          </a:ln>
        </p:spPr>
      </p:pic>
      <p:pic>
        <p:nvPicPr>
          <p:cNvPr id="417" name="Google Shape;417;p19"/>
          <p:cNvPicPr preferRelativeResize="0"/>
          <p:nvPr/>
        </p:nvPicPr>
        <p:blipFill rotWithShape="1">
          <a:blip r:embed="rId4">
            <a:alphaModFix/>
          </a:blip>
          <a:srcRect b="0" l="0" r="0" t="0"/>
          <a:stretch/>
        </p:blipFill>
        <p:spPr>
          <a:xfrm>
            <a:off x="332001" y="5409136"/>
            <a:ext cx="4549534" cy="1089754"/>
          </a:xfrm>
          <a:prstGeom prst="rect">
            <a:avLst/>
          </a:prstGeom>
          <a:noFill/>
          <a:ln>
            <a:noFill/>
          </a:ln>
        </p:spPr>
      </p:pic>
      <p:sp>
        <p:nvSpPr>
          <p:cNvPr id="418" name="Google Shape;418;p19"/>
          <p:cNvSpPr txBox="1"/>
          <p:nvPr/>
        </p:nvSpPr>
        <p:spPr>
          <a:xfrm>
            <a:off x="159588" y="517072"/>
            <a:ext cx="302957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rgbClr val="000000"/>
                </a:solidFill>
                <a:latin typeface="Arial"/>
                <a:ea typeface="Arial"/>
                <a:cs typeface="Arial"/>
                <a:sym typeface="Arial"/>
              </a:rPr>
              <a:t>Dictionary</a:t>
            </a:r>
            <a:endParaRPr b="0" i="0" sz="1400" u="sng"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2"/>
          <p:cNvSpPr txBox="1"/>
          <p:nvPr/>
        </p:nvSpPr>
        <p:spPr>
          <a:xfrm>
            <a:off x="160892" y="528301"/>
            <a:ext cx="302957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Liste</a:t>
            </a:r>
            <a:endParaRPr b="0" i="0" sz="1400" u="sng" cap="none" strike="noStrike">
              <a:solidFill>
                <a:srgbClr val="000000"/>
              </a:solidFill>
              <a:latin typeface="Arial"/>
              <a:ea typeface="Arial"/>
              <a:cs typeface="Arial"/>
              <a:sym typeface="Arial"/>
            </a:endParaRPr>
          </a:p>
        </p:txBody>
      </p:sp>
      <p:sp>
        <p:nvSpPr>
          <p:cNvPr id="424" name="Google Shape;424;p62"/>
          <p:cNvSpPr/>
          <p:nvPr/>
        </p:nvSpPr>
        <p:spPr>
          <a:xfrm>
            <a:off x="401032" y="1149702"/>
            <a:ext cx="8099874" cy="92333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it-IT" sz="1800" u="none" cap="none" strike="noStrike">
                <a:solidFill>
                  <a:schemeClr val="dk1"/>
                </a:solidFill>
                <a:latin typeface="Arimo"/>
                <a:ea typeface="Arimo"/>
                <a:cs typeface="Arimo"/>
                <a:sym typeface="Arimo"/>
              </a:rPr>
              <a:t>List&lt;T&gt;</a:t>
            </a:r>
            <a:r>
              <a:rPr b="0" i="0" lang="it-IT" sz="1800" u="none" cap="none" strike="noStrike">
                <a:solidFill>
                  <a:schemeClr val="dk1"/>
                </a:solidFill>
                <a:latin typeface="Arial"/>
                <a:ea typeface="Arial"/>
                <a:cs typeface="Arial"/>
                <a:sym typeface="Arial"/>
              </a:rPr>
              <a:t> è una collezione generica nella libreria </a:t>
            </a:r>
            <a:r>
              <a:rPr b="0" i="0" lang="it-IT" sz="1800" u="none" cap="none" strike="noStrike">
                <a:solidFill>
                  <a:schemeClr val="dk1"/>
                </a:solidFill>
                <a:latin typeface="Arimo"/>
                <a:ea typeface="Arimo"/>
                <a:cs typeface="Arimo"/>
                <a:sym typeface="Arimo"/>
              </a:rPr>
              <a:t>System.Collections.Generic</a:t>
            </a:r>
            <a:r>
              <a:rPr b="0" i="0" lang="it-IT" sz="1800" u="none" cap="none" strike="noStrike">
                <a:solidFill>
                  <a:schemeClr val="dk1"/>
                </a:solidFill>
                <a:latin typeface="Arial"/>
                <a:ea typeface="Arial"/>
                <a:cs typeface="Arial"/>
                <a:sym typeface="Arial"/>
              </a:rPr>
              <a:t> che rappresenta una lista dinamica di oggetti fortemente tipizzati. Il tipo </a:t>
            </a:r>
            <a:r>
              <a:rPr b="0" i="0" lang="it-IT" sz="1800" u="none" cap="none" strike="noStrike">
                <a:solidFill>
                  <a:schemeClr val="dk1"/>
                </a:solidFill>
                <a:latin typeface="Arimo"/>
                <a:ea typeface="Arimo"/>
                <a:cs typeface="Arimo"/>
                <a:sym typeface="Arimo"/>
              </a:rPr>
              <a:t>T</a:t>
            </a:r>
            <a:r>
              <a:rPr b="0" i="0" lang="it-IT" sz="1800" u="none" cap="none" strike="noStrike">
                <a:solidFill>
                  <a:schemeClr val="dk1"/>
                </a:solidFill>
                <a:latin typeface="Arial"/>
                <a:ea typeface="Arial"/>
                <a:cs typeface="Arial"/>
                <a:sym typeface="Arial"/>
              </a:rPr>
              <a:t> rappresenta il tipo degli oggetti contenuti nella lista. </a:t>
            </a:r>
            <a:endParaRPr b="0" i="0" sz="1800" u="none" cap="none" strike="noStrike">
              <a:solidFill>
                <a:schemeClr val="dk1"/>
              </a:solidFill>
              <a:latin typeface="Arial"/>
              <a:ea typeface="Arial"/>
              <a:cs typeface="Arial"/>
              <a:sym typeface="Arial"/>
            </a:endParaRPr>
          </a:p>
        </p:txBody>
      </p:sp>
      <p:sp>
        <p:nvSpPr>
          <p:cNvPr id="425" name="Google Shape;425;p62"/>
          <p:cNvSpPr/>
          <p:nvPr/>
        </p:nvSpPr>
        <p:spPr>
          <a:xfrm>
            <a:off x="401032" y="2325142"/>
            <a:ext cx="7666893" cy="203132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it-IT" sz="1800" u="none" cap="none" strike="noStrike">
                <a:solidFill>
                  <a:schemeClr val="dk1"/>
                </a:solidFill>
                <a:latin typeface="Arial"/>
                <a:ea typeface="Arial"/>
                <a:cs typeface="Arial"/>
                <a:sym typeface="Arial"/>
              </a:rPr>
              <a:t>Vantaggi principali:</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Arial"/>
                <a:ea typeface="Arial"/>
                <a:cs typeface="Arial"/>
                <a:sym typeface="Arial"/>
              </a:rPr>
              <a:t>Dinamica</a:t>
            </a:r>
            <a:r>
              <a:rPr b="0" i="0" lang="it-IT" sz="1800" u="none" cap="none" strike="noStrike">
                <a:solidFill>
                  <a:schemeClr val="dk1"/>
                </a:solidFill>
                <a:latin typeface="Arial"/>
                <a:ea typeface="Arial"/>
                <a:cs typeface="Arial"/>
                <a:sym typeface="Arial"/>
              </a:rPr>
              <a:t>: A differenza degli array, la dimensione può cambiare a runtime.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Arial"/>
                <a:ea typeface="Arial"/>
                <a:cs typeface="Arial"/>
                <a:sym typeface="Arial"/>
              </a:rPr>
              <a:t>Tipizzazione forte</a:t>
            </a:r>
            <a:r>
              <a:rPr b="0" i="0" lang="it-IT" sz="1800" u="none" cap="none" strike="noStrike">
                <a:solidFill>
                  <a:schemeClr val="dk1"/>
                </a:solidFill>
                <a:latin typeface="Arial"/>
                <a:ea typeface="Arial"/>
                <a:cs typeface="Arial"/>
                <a:sym typeface="Arial"/>
              </a:rPr>
              <a:t>: Garantisce sicurezza di tipo.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Arial"/>
                <a:ea typeface="Arial"/>
                <a:cs typeface="Arial"/>
                <a:sym typeface="Arial"/>
              </a:rPr>
              <a:t>Metodi integrati</a:t>
            </a:r>
            <a:r>
              <a:rPr b="0" i="0" lang="it-IT" sz="1800" u="none" cap="none" strike="noStrike">
                <a:solidFill>
                  <a:schemeClr val="dk1"/>
                </a:solidFill>
                <a:latin typeface="Arial"/>
                <a:ea typeface="Arial"/>
                <a:cs typeface="Arial"/>
                <a:sym typeface="Arial"/>
              </a:rPr>
              <a:t>: Offre metodi come </a:t>
            </a:r>
            <a:r>
              <a:rPr b="0" i="0" lang="it-IT" sz="1800" u="none" cap="none" strike="noStrike">
                <a:solidFill>
                  <a:schemeClr val="dk1"/>
                </a:solidFill>
                <a:latin typeface="Arimo"/>
                <a:ea typeface="Arimo"/>
                <a:cs typeface="Arimo"/>
                <a:sym typeface="Arimo"/>
              </a:rPr>
              <a:t>Add</a:t>
            </a:r>
            <a:r>
              <a:rPr b="0" i="0" lang="it-IT" sz="1800" u="none" cap="none" strike="noStrike">
                <a:solidFill>
                  <a:schemeClr val="dk1"/>
                </a:solidFill>
                <a:latin typeface="Arial"/>
                <a:ea typeface="Arial"/>
                <a:cs typeface="Arial"/>
                <a:sym typeface="Arial"/>
              </a:rPr>
              <a:t>, </a:t>
            </a:r>
            <a:r>
              <a:rPr b="0" i="0" lang="it-IT" sz="1800" u="none" cap="none" strike="noStrike">
                <a:solidFill>
                  <a:schemeClr val="dk1"/>
                </a:solidFill>
                <a:latin typeface="Arimo"/>
                <a:ea typeface="Arimo"/>
                <a:cs typeface="Arimo"/>
                <a:sym typeface="Arimo"/>
              </a:rPr>
              <a:t>Remove</a:t>
            </a:r>
            <a:r>
              <a:rPr b="0" i="0" lang="it-IT" sz="1800" u="none" cap="none" strike="noStrike">
                <a:solidFill>
                  <a:schemeClr val="dk1"/>
                </a:solidFill>
                <a:latin typeface="Arial"/>
                <a:ea typeface="Arial"/>
                <a:cs typeface="Arial"/>
                <a:sym typeface="Arial"/>
              </a:rPr>
              <a:t>, </a:t>
            </a:r>
            <a:r>
              <a:rPr b="0" i="0" lang="it-IT" sz="1800" u="none" cap="none" strike="noStrike">
                <a:solidFill>
                  <a:schemeClr val="dk1"/>
                </a:solidFill>
                <a:latin typeface="Arimo"/>
                <a:ea typeface="Arimo"/>
                <a:cs typeface="Arimo"/>
                <a:sym typeface="Arimo"/>
              </a:rPr>
              <a:t>Find</a:t>
            </a:r>
            <a:r>
              <a:rPr b="0" i="0" lang="it-IT" sz="1800" u="none" cap="none" strike="noStrike">
                <a:solidFill>
                  <a:schemeClr val="dk1"/>
                </a:solidFill>
                <a:latin typeface="Arial"/>
                <a:ea typeface="Arial"/>
                <a:cs typeface="Arial"/>
                <a:sym typeface="Arial"/>
              </a:rPr>
              <a:t>, </a:t>
            </a:r>
            <a:r>
              <a:rPr b="0" i="0" lang="it-IT" sz="1800" u="none" cap="none" strike="noStrike">
                <a:solidFill>
                  <a:schemeClr val="dk1"/>
                </a:solidFill>
                <a:latin typeface="Arimo"/>
                <a:ea typeface="Arimo"/>
                <a:cs typeface="Arimo"/>
                <a:sym typeface="Arimo"/>
              </a:rPr>
              <a:t>Sort</a:t>
            </a:r>
            <a:r>
              <a:rPr b="0" i="0" lang="it-IT" sz="1800" u="none" cap="none" strike="noStrike">
                <a:solidFill>
                  <a:schemeClr val="dk1"/>
                </a:solidFill>
                <a:latin typeface="Arial"/>
                <a:ea typeface="Arial"/>
                <a:cs typeface="Arial"/>
                <a:sym typeface="Arial"/>
              </a:rPr>
              <a:t>, </a:t>
            </a:r>
            <a:r>
              <a:rPr b="0" i="0" lang="it-IT" sz="1800" u="none" cap="none" strike="noStrike">
                <a:solidFill>
                  <a:schemeClr val="dk1"/>
                </a:solidFill>
                <a:latin typeface="Arimo"/>
                <a:ea typeface="Arimo"/>
                <a:cs typeface="Arimo"/>
                <a:sym typeface="Arimo"/>
              </a:rPr>
              <a:t>Contains</a:t>
            </a:r>
            <a:r>
              <a:rPr b="0" i="0" lang="it-IT" sz="1800" u="none" cap="none" strike="noStrike">
                <a:solidFill>
                  <a:schemeClr val="dk1"/>
                </a:solidFill>
                <a:latin typeface="Arial"/>
                <a:ea typeface="Arial"/>
                <a:cs typeface="Arial"/>
                <a:sym typeface="Arial"/>
              </a:rPr>
              <a:t>, </a:t>
            </a:r>
            <a:r>
              <a:rPr b="0" i="0" lang="it-IT" sz="1800" u="none" cap="none" strike="noStrike">
                <a:solidFill>
                  <a:schemeClr val="dk1"/>
                </a:solidFill>
                <a:latin typeface="Arimo"/>
                <a:ea typeface="Arimo"/>
                <a:cs typeface="Arimo"/>
                <a:sym typeface="Arimo"/>
              </a:rPr>
              <a:t>Where</a:t>
            </a:r>
            <a:r>
              <a:rPr b="0" i="0" lang="it-IT" sz="1800" u="none" cap="none" strike="noStrike">
                <a:solidFill>
                  <a:schemeClr val="dk1"/>
                </a:solidFill>
                <a:latin typeface="Arial"/>
                <a:ea typeface="Arial"/>
                <a:cs typeface="Arial"/>
                <a:sym typeface="Arial"/>
              </a:rPr>
              <a:t> (LINQ) e molti altri.</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26" name="Google Shape;426;p62"/>
          <p:cNvPicPr preferRelativeResize="0"/>
          <p:nvPr/>
        </p:nvPicPr>
        <p:blipFill rotWithShape="1">
          <a:blip r:embed="rId3">
            <a:alphaModFix/>
          </a:blip>
          <a:srcRect b="0" l="0" r="0" t="0"/>
          <a:stretch/>
        </p:blipFill>
        <p:spPr>
          <a:xfrm>
            <a:off x="516444" y="4510975"/>
            <a:ext cx="3412184" cy="1688858"/>
          </a:xfrm>
          <a:prstGeom prst="rect">
            <a:avLst/>
          </a:prstGeom>
          <a:noFill/>
          <a:ln>
            <a:noFill/>
          </a:ln>
        </p:spPr>
      </p:pic>
      <p:sp>
        <p:nvSpPr>
          <p:cNvPr id="427" name="Google Shape;427;p62"/>
          <p:cNvSpPr txBox="1"/>
          <p:nvPr/>
        </p:nvSpPr>
        <p:spPr>
          <a:xfrm>
            <a:off x="0" y="0"/>
            <a:ext cx="2784580"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Collezioni generiche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3"/>
          <p:cNvSpPr txBox="1"/>
          <p:nvPr/>
        </p:nvSpPr>
        <p:spPr>
          <a:xfrm>
            <a:off x="160892" y="528301"/>
            <a:ext cx="302957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Liste</a:t>
            </a:r>
            <a:endParaRPr b="0" i="0" sz="1400" u="sng" cap="none" strike="noStrike">
              <a:solidFill>
                <a:srgbClr val="000000"/>
              </a:solidFill>
              <a:latin typeface="Arial"/>
              <a:ea typeface="Arial"/>
              <a:cs typeface="Arial"/>
              <a:sym typeface="Arial"/>
            </a:endParaRPr>
          </a:p>
        </p:txBody>
      </p:sp>
      <p:sp>
        <p:nvSpPr>
          <p:cNvPr id="433" name="Google Shape;433;p63"/>
          <p:cNvSpPr txBox="1"/>
          <p:nvPr/>
        </p:nvSpPr>
        <p:spPr>
          <a:xfrm>
            <a:off x="0" y="0"/>
            <a:ext cx="2784580"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Collezioni generiche (6)</a:t>
            </a:r>
            <a:endParaRPr b="0" i="0" sz="1400" u="none" cap="none" strike="noStrike">
              <a:solidFill>
                <a:srgbClr val="000000"/>
              </a:solidFill>
              <a:latin typeface="Arial"/>
              <a:ea typeface="Arial"/>
              <a:cs typeface="Arial"/>
              <a:sym typeface="Arial"/>
            </a:endParaRPr>
          </a:p>
        </p:txBody>
      </p:sp>
      <p:pic>
        <p:nvPicPr>
          <p:cNvPr id="434" name="Google Shape;434;p63"/>
          <p:cNvPicPr preferRelativeResize="0"/>
          <p:nvPr/>
        </p:nvPicPr>
        <p:blipFill rotWithShape="1">
          <a:blip r:embed="rId3">
            <a:alphaModFix/>
          </a:blip>
          <a:srcRect b="0" l="0" r="0" t="7948"/>
          <a:stretch/>
        </p:blipFill>
        <p:spPr>
          <a:xfrm>
            <a:off x="1057543" y="712946"/>
            <a:ext cx="4587638" cy="1501210"/>
          </a:xfrm>
          <a:prstGeom prst="rect">
            <a:avLst/>
          </a:prstGeom>
          <a:noFill/>
          <a:ln>
            <a:noFill/>
          </a:ln>
        </p:spPr>
      </p:pic>
      <p:sp>
        <p:nvSpPr>
          <p:cNvPr id="435" name="Google Shape;435;p63"/>
          <p:cNvSpPr/>
          <p:nvPr/>
        </p:nvSpPr>
        <p:spPr>
          <a:xfrm>
            <a:off x="351692" y="2451735"/>
            <a:ext cx="8149213" cy="369331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it-IT" sz="1800" u="none" cap="none" strike="noStrike">
                <a:solidFill>
                  <a:schemeClr val="dk1"/>
                </a:solidFill>
                <a:latin typeface="Arial"/>
                <a:ea typeface="Arial"/>
                <a:cs typeface="Arial"/>
                <a:sym typeface="Arial"/>
              </a:rPr>
              <a:t>Quando e perché usare </a:t>
            </a:r>
            <a:r>
              <a:rPr b="1" i="0" lang="it-IT" sz="1800" u="none" cap="none" strike="noStrike">
                <a:solidFill>
                  <a:schemeClr val="dk1"/>
                </a:solidFill>
                <a:latin typeface="Arimo"/>
                <a:ea typeface="Arimo"/>
                <a:cs typeface="Arimo"/>
                <a:sym typeface="Arimo"/>
              </a:rPr>
              <a:t>List&lt;T&gt;</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it-IT" sz="1800" u="none" cap="none" strike="noStrike">
                <a:solidFill>
                  <a:schemeClr val="dk1"/>
                </a:solidFill>
                <a:latin typeface="Arial"/>
                <a:ea typeface="Arial"/>
                <a:cs typeface="Arial"/>
                <a:sym typeface="Arial"/>
              </a:rPr>
              <a:t>✔ Quando usare: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Arial"/>
                <a:ea typeface="Arial"/>
                <a:cs typeface="Arial"/>
                <a:sym typeface="Arial"/>
              </a:rPr>
              <a:t>Quando hai bisogno di </a:t>
            </a:r>
            <a:r>
              <a:rPr b="1" i="0" lang="it-IT" sz="1800" u="none" cap="none" strike="noStrike">
                <a:solidFill>
                  <a:schemeClr val="dk1"/>
                </a:solidFill>
                <a:latin typeface="Arial"/>
                <a:ea typeface="Arial"/>
                <a:cs typeface="Arial"/>
                <a:sym typeface="Arial"/>
              </a:rPr>
              <a:t>aggiungere/rimuovere elementi dinamicamente</a:t>
            </a:r>
            <a:r>
              <a:rPr b="0" i="0" lang="it-IT"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Arial"/>
                <a:ea typeface="Arial"/>
                <a:cs typeface="Arial"/>
                <a:sym typeface="Arial"/>
              </a:rPr>
              <a:t>Quando vuoi una </a:t>
            </a:r>
            <a:r>
              <a:rPr b="1" i="0" lang="it-IT" sz="1800" u="none" cap="none" strike="noStrike">
                <a:solidFill>
                  <a:schemeClr val="dk1"/>
                </a:solidFill>
                <a:latin typeface="Arial"/>
                <a:ea typeface="Arial"/>
                <a:cs typeface="Arial"/>
                <a:sym typeface="Arial"/>
              </a:rPr>
              <a:t>collezione con metodi pratici</a:t>
            </a:r>
            <a:r>
              <a:rPr b="0" i="0" lang="it-IT" sz="1800" u="none" cap="none" strike="noStrike">
                <a:solidFill>
                  <a:schemeClr val="dk1"/>
                </a:solidFill>
                <a:latin typeface="Arial"/>
                <a:ea typeface="Arial"/>
                <a:cs typeface="Arial"/>
                <a:sym typeface="Arial"/>
              </a:rPr>
              <a:t> per filtrare, ordinare o cercare.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Arial"/>
                <a:ea typeface="Arial"/>
                <a:cs typeface="Arial"/>
                <a:sym typeface="Arial"/>
              </a:rPr>
              <a:t>Quando non conosci a priori il numero di elementi.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it-IT" sz="1800" u="none" cap="none" strike="noStrike">
                <a:solidFill>
                  <a:schemeClr val="dk1"/>
                </a:solidFill>
                <a:latin typeface="Arial"/>
                <a:ea typeface="Arial"/>
                <a:cs typeface="Arial"/>
                <a:sym typeface="Arial"/>
              </a:rPr>
              <a:t>❌ Quando evitarla: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Arial"/>
                <a:ea typeface="Arial"/>
                <a:cs typeface="Arial"/>
                <a:sym typeface="Arial"/>
              </a:rPr>
              <a:t>Se il numero di elementi è </a:t>
            </a:r>
            <a:r>
              <a:rPr b="1" i="0" lang="it-IT" sz="1800" u="none" cap="none" strike="noStrike">
                <a:solidFill>
                  <a:schemeClr val="dk1"/>
                </a:solidFill>
                <a:latin typeface="Arial"/>
                <a:ea typeface="Arial"/>
                <a:cs typeface="Arial"/>
                <a:sym typeface="Arial"/>
              </a:rPr>
              <a:t>fisso o molto limitato</a:t>
            </a:r>
            <a:r>
              <a:rPr b="0" i="0" lang="it-IT" sz="1800" u="none" cap="none" strike="noStrike">
                <a:solidFill>
                  <a:schemeClr val="dk1"/>
                </a:solidFill>
                <a:latin typeface="Arial"/>
                <a:ea typeface="Arial"/>
                <a:cs typeface="Arial"/>
                <a:sym typeface="Arial"/>
              </a:rPr>
              <a:t>, meglio un array.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Arial"/>
                <a:ea typeface="Arial"/>
                <a:cs typeface="Arial"/>
                <a:sym typeface="Arial"/>
              </a:rPr>
              <a:t>Se servono performance </a:t>
            </a:r>
            <a:r>
              <a:rPr b="1" i="0" lang="it-IT" sz="1800" u="none" cap="none" strike="noStrike">
                <a:solidFill>
                  <a:schemeClr val="dk1"/>
                </a:solidFill>
                <a:latin typeface="Arial"/>
                <a:ea typeface="Arial"/>
                <a:cs typeface="Arial"/>
                <a:sym typeface="Arial"/>
              </a:rPr>
              <a:t>estremamente ottimizzate su collezioni grandi</a:t>
            </a:r>
            <a:r>
              <a:rPr b="0" i="0" lang="it-IT" sz="1800" u="none" cap="none" strike="noStrike">
                <a:solidFill>
                  <a:schemeClr val="dk1"/>
                </a:solidFill>
                <a:latin typeface="Arial"/>
                <a:ea typeface="Arial"/>
                <a:cs typeface="Arial"/>
                <a:sym typeface="Arial"/>
              </a:rPr>
              <a:t>, potresti preferire </a:t>
            </a:r>
            <a:r>
              <a:rPr b="0" i="0" lang="it-IT" sz="1800" u="none" cap="none" strike="noStrike">
                <a:solidFill>
                  <a:schemeClr val="dk1"/>
                </a:solidFill>
                <a:latin typeface="Arimo"/>
                <a:ea typeface="Arimo"/>
                <a:cs typeface="Arimo"/>
                <a:sym typeface="Arimo"/>
              </a:rPr>
              <a:t>LinkedList&lt;T&gt;</a:t>
            </a:r>
            <a:r>
              <a:rPr b="0" i="0" lang="it-IT" sz="1800" u="none" cap="none" strike="noStrike">
                <a:solidFill>
                  <a:schemeClr val="dk1"/>
                </a:solidFill>
                <a:latin typeface="Arial"/>
                <a:ea typeface="Arial"/>
                <a:cs typeface="Arial"/>
                <a:sym typeface="Arial"/>
              </a:rPr>
              <a:t>, </a:t>
            </a:r>
            <a:r>
              <a:rPr b="0" i="0" lang="it-IT" sz="1800" u="none" cap="none" strike="noStrike">
                <a:solidFill>
                  <a:schemeClr val="dk1"/>
                </a:solidFill>
                <a:latin typeface="Arimo"/>
                <a:ea typeface="Arimo"/>
                <a:cs typeface="Arimo"/>
                <a:sym typeface="Arimo"/>
              </a:rPr>
              <a:t>HashSet&lt;T&gt;</a:t>
            </a:r>
            <a:r>
              <a:rPr b="0" i="0" lang="it-IT" sz="1800" u="none" cap="none" strike="noStrike">
                <a:solidFill>
                  <a:schemeClr val="dk1"/>
                </a:solidFill>
                <a:latin typeface="Arial"/>
                <a:ea typeface="Arial"/>
                <a:cs typeface="Arial"/>
                <a:sym typeface="Arial"/>
              </a:rPr>
              <a:t> o strutture specializzate.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4"/>
          <p:cNvSpPr txBox="1"/>
          <p:nvPr/>
        </p:nvSpPr>
        <p:spPr>
          <a:xfrm>
            <a:off x="0" y="0"/>
            <a:ext cx="4050671"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Array e stringhe (6)</a:t>
            </a:r>
            <a:endParaRPr b="0" i="0" sz="1400" u="none" cap="none" strike="noStrike">
              <a:solidFill>
                <a:srgbClr val="000000"/>
              </a:solidFill>
              <a:latin typeface="Arial"/>
              <a:ea typeface="Arial"/>
              <a:cs typeface="Arial"/>
              <a:sym typeface="Arial"/>
            </a:endParaRPr>
          </a:p>
        </p:txBody>
      </p:sp>
      <p:sp>
        <p:nvSpPr>
          <p:cNvPr id="441" name="Google Shape;441;p64"/>
          <p:cNvSpPr txBox="1"/>
          <p:nvPr/>
        </p:nvSpPr>
        <p:spPr>
          <a:xfrm>
            <a:off x="160891" y="528301"/>
            <a:ext cx="468241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Queue&lt;T&gt; (FIFO) Stack&lt;T&gt; (LIFO)</a:t>
            </a:r>
            <a:endParaRPr b="0" i="0" sz="1400" u="sng" cap="none" strike="noStrike">
              <a:solidFill>
                <a:srgbClr val="000000"/>
              </a:solidFill>
              <a:latin typeface="Arial"/>
              <a:ea typeface="Arial"/>
              <a:cs typeface="Arial"/>
              <a:sym typeface="Arial"/>
            </a:endParaRPr>
          </a:p>
        </p:txBody>
      </p:sp>
      <p:sp>
        <p:nvSpPr>
          <p:cNvPr id="442" name="Google Shape;442;p64"/>
          <p:cNvSpPr txBox="1"/>
          <p:nvPr/>
        </p:nvSpPr>
        <p:spPr>
          <a:xfrm>
            <a:off x="261258" y="1224524"/>
            <a:ext cx="3959052"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Una </a:t>
            </a:r>
            <a:r>
              <a:rPr b="1" i="0" lang="it-IT" sz="1400" u="none" cap="none" strike="noStrike">
                <a:solidFill>
                  <a:srgbClr val="000000"/>
                </a:solidFill>
                <a:latin typeface="Arial"/>
                <a:ea typeface="Arial"/>
                <a:cs typeface="Arial"/>
                <a:sym typeface="Arial"/>
              </a:rPr>
              <a:t>coda</a:t>
            </a:r>
            <a:r>
              <a:rPr b="0" i="0" lang="it-IT" sz="1400" u="none" cap="none" strike="noStrike">
                <a:solidFill>
                  <a:srgbClr val="000000"/>
                </a:solidFill>
                <a:latin typeface="Arial"/>
                <a:ea typeface="Arial"/>
                <a:cs typeface="Arial"/>
                <a:sym typeface="Arial"/>
              </a:rPr>
              <a:t> segue la logica </a:t>
            </a:r>
            <a:r>
              <a:rPr b="1" i="0" lang="it-IT" sz="1400" u="none" cap="none" strike="noStrike">
                <a:solidFill>
                  <a:srgbClr val="000000"/>
                </a:solidFill>
                <a:latin typeface="Arial"/>
                <a:ea typeface="Arial"/>
                <a:cs typeface="Arial"/>
                <a:sym typeface="Arial"/>
              </a:rPr>
              <a:t>FIFO</a:t>
            </a:r>
            <a:r>
              <a:rPr b="0" i="0" lang="it-IT" sz="1400" u="none" cap="none" strike="noStrike">
                <a:solidFill>
                  <a:srgbClr val="000000"/>
                </a:solidFill>
                <a:latin typeface="Arial"/>
                <a:ea typeface="Arial"/>
                <a:cs typeface="Arial"/>
                <a:sym typeface="Arial"/>
              </a:rPr>
              <a:t> (</a:t>
            </a:r>
            <a:r>
              <a:rPr b="0" i="1" lang="it-IT" sz="1400" u="none" cap="none" strike="noStrike">
                <a:solidFill>
                  <a:srgbClr val="000000"/>
                </a:solidFill>
                <a:latin typeface="Arial"/>
                <a:ea typeface="Arial"/>
                <a:cs typeface="Arial"/>
                <a:sym typeface="Arial"/>
              </a:rPr>
              <a:t>First-In, First-Out</a:t>
            </a:r>
            <a:r>
              <a:rPr b="0" i="0" lang="it-IT" sz="1400" u="none" cap="none" strike="noStrike">
                <a:solidFill>
                  <a:srgbClr val="000000"/>
                </a:solidFill>
                <a:latin typeface="Arial"/>
                <a:ea typeface="Arial"/>
                <a:cs typeface="Arial"/>
                <a:sym typeface="Arial"/>
              </a:rPr>
              <a:t>): il primo elemento inserito è il primo a uscire.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 Quando usarla: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Quando gli elementi devono essere </a:t>
            </a:r>
            <a:r>
              <a:rPr b="1" i="0" lang="it-IT" sz="1400" u="none" cap="none" strike="noStrike">
                <a:solidFill>
                  <a:srgbClr val="000000"/>
                </a:solidFill>
                <a:latin typeface="Arial"/>
                <a:ea typeface="Arial"/>
                <a:cs typeface="Arial"/>
                <a:sym typeface="Arial"/>
              </a:rPr>
              <a:t>gestiti in ordine di arrivo</a:t>
            </a:r>
            <a:r>
              <a:rPr b="0" i="0" lang="it-IT"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Per sistemi tipo: </a:t>
            </a:r>
            <a:r>
              <a:rPr b="1" i="0" lang="it-IT" sz="1400" u="none" cap="none" strike="noStrike">
                <a:solidFill>
                  <a:srgbClr val="000000"/>
                </a:solidFill>
                <a:latin typeface="Arial"/>
                <a:ea typeface="Arial"/>
                <a:cs typeface="Arial"/>
                <a:sym typeface="Arial"/>
              </a:rPr>
              <a:t>code di stampa</a:t>
            </a:r>
            <a:r>
              <a:rPr b="0" i="0" lang="it-IT" sz="1400" u="none" cap="none" strike="noStrike">
                <a:solidFill>
                  <a:srgbClr val="000000"/>
                </a:solidFill>
                <a:latin typeface="Arial"/>
                <a:ea typeface="Arial"/>
                <a:cs typeface="Arial"/>
                <a:sym typeface="Arial"/>
              </a:rPr>
              <a:t>, </a:t>
            </a:r>
            <a:r>
              <a:rPr b="1" i="0" lang="it-IT" sz="1400" u="none" cap="none" strike="noStrike">
                <a:solidFill>
                  <a:srgbClr val="000000"/>
                </a:solidFill>
                <a:latin typeface="Arial"/>
                <a:ea typeface="Arial"/>
                <a:cs typeface="Arial"/>
                <a:sym typeface="Arial"/>
              </a:rPr>
              <a:t>task scheduler</a:t>
            </a:r>
            <a:r>
              <a:rPr b="0" i="0" lang="it-IT" sz="1400" u="none" cap="none" strike="noStrike">
                <a:solidFill>
                  <a:srgbClr val="000000"/>
                </a:solidFill>
                <a:latin typeface="Arial"/>
                <a:ea typeface="Arial"/>
                <a:cs typeface="Arial"/>
                <a:sym typeface="Arial"/>
              </a:rPr>
              <a:t>, </a:t>
            </a:r>
            <a:r>
              <a:rPr b="1" i="0" lang="it-IT" sz="1400" u="none" cap="none" strike="noStrike">
                <a:solidFill>
                  <a:srgbClr val="000000"/>
                </a:solidFill>
                <a:latin typeface="Arial"/>
                <a:ea typeface="Arial"/>
                <a:cs typeface="Arial"/>
                <a:sym typeface="Arial"/>
              </a:rPr>
              <a:t>gestione richieste web</a:t>
            </a:r>
            <a:r>
              <a:rPr b="0" i="0" lang="it-IT" sz="1400" u="none" cap="none" strike="noStrike">
                <a:solidFill>
                  <a:srgbClr val="000000"/>
                </a:solidFill>
                <a:latin typeface="Arial"/>
                <a:ea typeface="Arial"/>
                <a:cs typeface="Arial"/>
                <a:sym typeface="Arial"/>
              </a:rPr>
              <a:t>, </a:t>
            </a:r>
            <a:r>
              <a:rPr b="1" i="0" lang="it-IT" sz="1400" u="none" cap="none" strike="noStrike">
                <a:solidFill>
                  <a:srgbClr val="000000"/>
                </a:solidFill>
                <a:latin typeface="Arial"/>
                <a:ea typeface="Arial"/>
                <a:cs typeface="Arial"/>
                <a:sym typeface="Arial"/>
              </a:rPr>
              <a:t>simulazione di attese</a:t>
            </a:r>
            <a:endParaRPr b="0" i="0" sz="1400" u="none" cap="none" strike="noStrike">
              <a:solidFill>
                <a:srgbClr val="000000"/>
              </a:solidFill>
              <a:latin typeface="Arial"/>
              <a:ea typeface="Arial"/>
              <a:cs typeface="Arial"/>
              <a:sym typeface="Arial"/>
            </a:endParaRPr>
          </a:p>
        </p:txBody>
      </p:sp>
      <p:sp>
        <p:nvSpPr>
          <p:cNvPr id="443" name="Google Shape;443;p64"/>
          <p:cNvSpPr txBox="1"/>
          <p:nvPr/>
        </p:nvSpPr>
        <p:spPr>
          <a:xfrm>
            <a:off x="4752869" y="1224524"/>
            <a:ext cx="384852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Una </a:t>
            </a:r>
            <a:r>
              <a:rPr b="1" i="0" lang="it-IT" sz="1400" u="none" cap="none" strike="noStrike">
                <a:solidFill>
                  <a:srgbClr val="000000"/>
                </a:solidFill>
                <a:latin typeface="Arial"/>
                <a:ea typeface="Arial"/>
                <a:cs typeface="Arial"/>
                <a:sym typeface="Arial"/>
              </a:rPr>
              <a:t>pila</a:t>
            </a:r>
            <a:r>
              <a:rPr b="0" i="0" lang="it-IT" sz="1400" u="none" cap="none" strike="noStrike">
                <a:solidFill>
                  <a:srgbClr val="000000"/>
                </a:solidFill>
                <a:latin typeface="Arial"/>
                <a:ea typeface="Arial"/>
                <a:cs typeface="Arial"/>
                <a:sym typeface="Arial"/>
              </a:rPr>
              <a:t> segue la logica </a:t>
            </a:r>
            <a:r>
              <a:rPr b="1" i="0" lang="it-IT" sz="1400" u="none" cap="none" strike="noStrike">
                <a:solidFill>
                  <a:srgbClr val="000000"/>
                </a:solidFill>
                <a:latin typeface="Arial"/>
                <a:ea typeface="Arial"/>
                <a:cs typeface="Arial"/>
                <a:sym typeface="Arial"/>
              </a:rPr>
              <a:t>LIFO</a:t>
            </a:r>
            <a:r>
              <a:rPr b="0" i="0" lang="it-IT" sz="1400" u="none" cap="none" strike="noStrike">
                <a:solidFill>
                  <a:srgbClr val="000000"/>
                </a:solidFill>
                <a:latin typeface="Arial"/>
                <a:ea typeface="Arial"/>
                <a:cs typeface="Arial"/>
                <a:sym typeface="Arial"/>
              </a:rPr>
              <a:t> (</a:t>
            </a:r>
            <a:r>
              <a:rPr b="0" i="1" lang="it-IT" sz="1400" u="none" cap="none" strike="noStrike">
                <a:solidFill>
                  <a:srgbClr val="000000"/>
                </a:solidFill>
                <a:latin typeface="Arial"/>
                <a:ea typeface="Arial"/>
                <a:cs typeface="Arial"/>
                <a:sym typeface="Arial"/>
              </a:rPr>
              <a:t>Last-In, First-Out</a:t>
            </a:r>
            <a:r>
              <a:rPr b="0" i="0" lang="it-IT" sz="1400" u="none" cap="none" strike="noStrike">
                <a:solidFill>
                  <a:srgbClr val="000000"/>
                </a:solidFill>
                <a:latin typeface="Arial"/>
                <a:ea typeface="Arial"/>
                <a:cs typeface="Arial"/>
                <a:sym typeface="Arial"/>
              </a:rPr>
              <a:t>): l’ultimo elemento inserito è il primo a uscire.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 Quando usarla: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Per </a:t>
            </a:r>
            <a:r>
              <a:rPr b="1" i="0" lang="it-IT" sz="1400" u="none" cap="none" strike="noStrike">
                <a:solidFill>
                  <a:srgbClr val="000000"/>
                </a:solidFill>
                <a:latin typeface="Arial"/>
                <a:ea typeface="Arial"/>
                <a:cs typeface="Arial"/>
                <a:sym typeface="Arial"/>
              </a:rPr>
              <a:t>backtracking</a:t>
            </a:r>
            <a:r>
              <a:rPr b="0" i="0" lang="it-IT" sz="1400" u="none" cap="none" strike="noStrike">
                <a:solidFill>
                  <a:srgbClr val="000000"/>
                </a:solidFill>
                <a:latin typeface="Arial"/>
                <a:ea typeface="Arial"/>
                <a:cs typeface="Arial"/>
                <a:sym typeface="Arial"/>
              </a:rPr>
              <a:t> (es. algoritmi, giochi, labirinti).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1" i="0" lang="it-IT" sz="1400" u="none" cap="none" strike="noStrike">
                <a:solidFill>
                  <a:srgbClr val="000000"/>
                </a:solidFill>
                <a:latin typeface="Arial"/>
                <a:ea typeface="Arial"/>
                <a:cs typeface="Arial"/>
                <a:sym typeface="Arial"/>
              </a:rPr>
              <a:t>Navigazione tra schermate</a:t>
            </a:r>
            <a:r>
              <a:rPr b="0" i="0" lang="it-IT" sz="1400" u="none" cap="none" strike="noStrike">
                <a:solidFill>
                  <a:srgbClr val="000000"/>
                </a:solidFill>
                <a:latin typeface="Arial"/>
                <a:ea typeface="Arial"/>
                <a:cs typeface="Arial"/>
                <a:sym typeface="Arial"/>
              </a:rPr>
              <a:t> (es. "indietro" nei browser).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1" i="0" lang="it-IT" sz="1400" u="none" cap="none" strike="noStrike">
                <a:solidFill>
                  <a:srgbClr val="000000"/>
                </a:solidFill>
                <a:latin typeface="Arial"/>
                <a:ea typeface="Arial"/>
                <a:cs typeface="Arial"/>
                <a:sym typeface="Arial"/>
              </a:rPr>
              <a:t>Parsing</a:t>
            </a:r>
            <a:r>
              <a:rPr b="0" i="0" lang="it-IT" sz="1400" u="none" cap="none" strike="noStrike">
                <a:solidFill>
                  <a:srgbClr val="000000"/>
                </a:solidFill>
                <a:latin typeface="Arial"/>
                <a:ea typeface="Arial"/>
                <a:cs typeface="Arial"/>
                <a:sym typeface="Arial"/>
              </a:rPr>
              <a:t> di espressioni o codice.</a:t>
            </a:r>
            <a:endParaRPr b="0" i="0" sz="1400" u="none" cap="none" strike="noStrike">
              <a:solidFill>
                <a:srgbClr val="000000"/>
              </a:solidFill>
              <a:latin typeface="Arial"/>
              <a:ea typeface="Arial"/>
              <a:cs typeface="Arial"/>
              <a:sym typeface="Arial"/>
            </a:endParaRPr>
          </a:p>
        </p:txBody>
      </p:sp>
      <p:pic>
        <p:nvPicPr>
          <p:cNvPr id="444" name="Google Shape;444;p64"/>
          <p:cNvPicPr preferRelativeResize="0"/>
          <p:nvPr/>
        </p:nvPicPr>
        <p:blipFill rotWithShape="1">
          <a:blip r:embed="rId3">
            <a:alphaModFix/>
          </a:blip>
          <a:srcRect b="0" l="0" r="0" t="0"/>
          <a:stretch/>
        </p:blipFill>
        <p:spPr>
          <a:xfrm>
            <a:off x="347016" y="4079506"/>
            <a:ext cx="3566469" cy="929721"/>
          </a:xfrm>
          <a:prstGeom prst="rect">
            <a:avLst/>
          </a:prstGeom>
          <a:noFill/>
          <a:ln>
            <a:noFill/>
          </a:ln>
        </p:spPr>
      </p:pic>
      <p:pic>
        <p:nvPicPr>
          <p:cNvPr id="445" name="Google Shape;445;p64"/>
          <p:cNvPicPr preferRelativeResize="0"/>
          <p:nvPr/>
        </p:nvPicPr>
        <p:blipFill rotWithShape="1">
          <a:blip r:embed="rId4">
            <a:alphaModFix/>
          </a:blip>
          <a:srcRect b="0" l="0" r="0" t="0"/>
          <a:stretch/>
        </p:blipFill>
        <p:spPr>
          <a:xfrm>
            <a:off x="4752869" y="4098557"/>
            <a:ext cx="3657917" cy="8916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nvSpPr>
        <p:spPr>
          <a:xfrm>
            <a:off x="159588" y="631421"/>
            <a:ext cx="61680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Storia e panoramica del framework .NET e del linguaggio C#</a:t>
            </a:r>
            <a:endParaRPr b="0" i="0" sz="1800" u="sng" cap="none" strike="noStrike">
              <a:solidFill>
                <a:schemeClr val="dk1"/>
              </a:solidFill>
              <a:latin typeface="Calibri"/>
              <a:ea typeface="Calibri"/>
              <a:cs typeface="Calibri"/>
              <a:sym typeface="Calibri"/>
            </a:endParaRPr>
          </a:p>
        </p:txBody>
      </p:sp>
      <p:sp>
        <p:nvSpPr>
          <p:cNvPr id="110" name="Google Shape;110;p4"/>
          <p:cNvSpPr txBox="1"/>
          <p:nvPr/>
        </p:nvSpPr>
        <p:spPr>
          <a:xfrm>
            <a:off x="159588" y="1203927"/>
            <a:ext cx="4083228"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Sviluppo di Applicazioni Desktop (Windows Forms, WPF, UWP, WinUI)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C# è la scelta primaria per lo sviluppo di software desktop su piattaforma Windows.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Finanza: strumenti di trading, calcolatori di portafoglio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Produzione e logistica: software per il controllo macchine, magazzini</a:t>
            </a:r>
            <a:endParaRPr b="0" i="0" sz="1400" u="none" cap="none" strike="noStrike">
              <a:solidFill>
                <a:srgbClr val="000000"/>
              </a:solidFill>
              <a:latin typeface="Arial"/>
              <a:ea typeface="Arial"/>
              <a:cs typeface="Arial"/>
              <a:sym typeface="Arial"/>
            </a:endParaRPr>
          </a:p>
        </p:txBody>
      </p:sp>
      <p:sp>
        <p:nvSpPr>
          <p:cNvPr id="111" name="Google Shape;111;p4"/>
          <p:cNvSpPr txBox="1"/>
          <p:nvPr/>
        </p:nvSpPr>
        <p:spPr>
          <a:xfrm>
            <a:off x="4572000" y="1203927"/>
            <a:ext cx="4326016" cy="23082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Web Development (ASP.NET/ASP.NET Core)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Con ASP.NET, C# è ampiamente usato per creare API REST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E-commerce: backend di piattaforme online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PA: portali istituzionali</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Aziende tech: microservizi e API scalabili</a:t>
            </a:r>
            <a:endParaRPr b="0" i="0" sz="1400" u="none" cap="none" strike="noStrike">
              <a:solidFill>
                <a:srgbClr val="000000"/>
              </a:solidFill>
              <a:latin typeface="Arial"/>
              <a:ea typeface="Arial"/>
              <a:cs typeface="Arial"/>
              <a:sym typeface="Arial"/>
            </a:endParaRPr>
          </a:p>
        </p:txBody>
      </p:sp>
      <p:sp>
        <p:nvSpPr>
          <p:cNvPr id="112" name="Google Shape;112;p4"/>
          <p:cNvSpPr txBox="1"/>
          <p:nvPr/>
        </p:nvSpPr>
        <p:spPr>
          <a:xfrm>
            <a:off x="159588" y="4155062"/>
            <a:ext cx="4326016" cy="23082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Game Development (Unity)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C# è il linguaggio ufficiale di Unity, uno dei motori di gioco più usati al mondo.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Videogiochi: indie e tripla-A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Simulazioni industriali: formazione virtuale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Realtà aumentata/virtuale: esperienze immersive (es. medicina, marketing)</a:t>
            </a:r>
            <a:endParaRPr b="0" i="0" sz="1400" u="none" cap="none" strike="noStrike">
              <a:solidFill>
                <a:srgbClr val="000000"/>
              </a:solidFill>
              <a:latin typeface="Arial"/>
              <a:ea typeface="Arial"/>
              <a:cs typeface="Arial"/>
              <a:sym typeface="Arial"/>
            </a:endParaRPr>
          </a:p>
        </p:txBody>
      </p:sp>
      <p:sp>
        <p:nvSpPr>
          <p:cNvPr id="113" name="Google Shape;113;p4"/>
          <p:cNvSpPr txBox="1"/>
          <p:nvPr/>
        </p:nvSpPr>
        <p:spPr>
          <a:xfrm>
            <a:off x="4572000" y="4155102"/>
            <a:ext cx="4326016" cy="20312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Cloud e Microservizi (.NET Core / .NET 5+ su Azure, AWS, GCP)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Costruire microservizi performanti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Funzioni serverless su Azure Functions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Integrazione con database cloud, Kubernetes e CI/CD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Fintech, Retail, Servizi digitali</a:t>
            </a:r>
            <a:endParaRPr b="0" i="0" sz="1400" u="none" cap="none" strike="noStrike">
              <a:solidFill>
                <a:srgbClr val="000000"/>
              </a:solidFill>
              <a:latin typeface="Arial"/>
              <a:ea typeface="Arial"/>
              <a:cs typeface="Arial"/>
              <a:sym typeface="Arial"/>
            </a:endParaRPr>
          </a:p>
        </p:txBody>
      </p:sp>
      <p:sp>
        <p:nvSpPr>
          <p:cNvPr id="114" name="Google Shape;114;p4"/>
          <p:cNvSpPr txBox="1"/>
          <p:nvPr/>
        </p:nvSpPr>
        <p:spPr>
          <a:xfrm>
            <a:off x="10470" y="0"/>
            <a:ext cx="3297045"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1600" u="none" cap="none" strike="noStrike">
                <a:solidFill>
                  <a:srgbClr val="17365D"/>
                </a:solidFill>
                <a:latin typeface="Calibri"/>
                <a:ea typeface="Calibri"/>
                <a:cs typeface="Calibri"/>
                <a:sym typeface="Calibri"/>
              </a:rPr>
              <a:t>Introduzione a .NET e C# - 6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0"/>
          <p:cNvSpPr txBox="1"/>
          <p:nvPr>
            <p:ph type="ctrTitle"/>
          </p:nvPr>
        </p:nvSpPr>
        <p:spPr>
          <a:xfrm>
            <a:off x="159588" y="267120"/>
            <a:ext cx="6534510"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rPr lang="it-IT"/>
              <a:t>LINQ e Lambda Expressions (4)</a:t>
            </a:r>
            <a:endParaRPr/>
          </a:p>
        </p:txBody>
      </p:sp>
      <p:sp>
        <p:nvSpPr>
          <p:cNvPr id="451" name="Google Shape;451;p20"/>
          <p:cNvSpPr txBox="1"/>
          <p:nvPr/>
        </p:nvSpPr>
        <p:spPr>
          <a:xfrm>
            <a:off x="323489" y="1005926"/>
            <a:ext cx="8217609"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LINQ (Language Integrated Query)</a:t>
            </a:r>
            <a:r>
              <a:rPr b="0" i="0" lang="it-IT" sz="1400" u="none" cap="none" strike="noStrike">
                <a:solidFill>
                  <a:srgbClr val="000000"/>
                </a:solidFill>
                <a:latin typeface="Arial"/>
                <a:ea typeface="Arial"/>
                <a:cs typeface="Arial"/>
                <a:sym typeface="Arial"/>
              </a:rPr>
              <a:t> è una tecnologia introdotta in C# a partire dalla versione 3.0 che permette di eseguire </a:t>
            </a:r>
            <a:r>
              <a:rPr b="1" i="0" lang="it-IT" sz="1400" u="none" cap="none" strike="noStrike">
                <a:solidFill>
                  <a:srgbClr val="000000"/>
                </a:solidFill>
                <a:latin typeface="Arial"/>
                <a:ea typeface="Arial"/>
                <a:cs typeface="Arial"/>
                <a:sym typeface="Arial"/>
              </a:rPr>
              <a:t>query</a:t>
            </a:r>
            <a:r>
              <a:rPr b="0" i="0" lang="it-IT" sz="1400" u="none" cap="none" strike="noStrike">
                <a:solidFill>
                  <a:srgbClr val="000000"/>
                </a:solidFill>
                <a:latin typeface="Arial"/>
                <a:ea typeface="Arial"/>
                <a:cs typeface="Arial"/>
                <a:sym typeface="Arial"/>
              </a:rPr>
              <a:t> direttamente all’interno del linguaggio, in modo simile a SQL, ma applicabile a </a:t>
            </a:r>
            <a:r>
              <a:rPr b="1" i="0" lang="it-IT" sz="1400" u="none" cap="none" strike="noStrike">
                <a:solidFill>
                  <a:srgbClr val="000000"/>
                </a:solidFill>
                <a:latin typeface="Arial"/>
                <a:ea typeface="Arial"/>
                <a:cs typeface="Arial"/>
                <a:sym typeface="Arial"/>
              </a:rPr>
              <a:t>collezioni di oggetti in memoria</a:t>
            </a:r>
            <a:r>
              <a:rPr b="0" i="0" lang="it-IT" sz="1400" u="none" cap="none" strike="noStrike">
                <a:solidFill>
                  <a:srgbClr val="000000"/>
                </a:solidFill>
                <a:latin typeface="Arial"/>
                <a:ea typeface="Arial"/>
                <a:cs typeface="Arial"/>
                <a:sym typeface="Arial"/>
              </a:rPr>
              <a:t>, come array, liste, dizionari o collezioni personalizzate.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LINQ rende più leggibile e conciso il codice necessario per </a:t>
            </a:r>
            <a:r>
              <a:rPr b="1" i="0" lang="it-IT" sz="1400" u="none" cap="none" strike="noStrike">
                <a:solidFill>
                  <a:srgbClr val="000000"/>
                </a:solidFill>
                <a:latin typeface="Arial"/>
                <a:ea typeface="Arial"/>
                <a:cs typeface="Arial"/>
                <a:sym typeface="Arial"/>
              </a:rPr>
              <a:t>filtrare, ordinare, raggruppare e trasformare dati</a:t>
            </a:r>
            <a:r>
              <a:rPr b="0" i="0" lang="it-IT"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452" name="Google Shape;452;p20"/>
          <p:cNvPicPr preferRelativeResize="0"/>
          <p:nvPr/>
        </p:nvPicPr>
        <p:blipFill rotWithShape="1">
          <a:blip r:embed="rId3">
            <a:alphaModFix/>
          </a:blip>
          <a:srcRect b="0" l="0" r="0" t="0"/>
          <a:stretch/>
        </p:blipFill>
        <p:spPr>
          <a:xfrm>
            <a:off x="178433" y="2304952"/>
            <a:ext cx="6515665" cy="2248095"/>
          </a:xfrm>
          <a:prstGeom prst="rect">
            <a:avLst/>
          </a:prstGeom>
          <a:noFill/>
          <a:ln>
            <a:noFill/>
          </a:ln>
        </p:spPr>
      </p:pic>
      <p:pic>
        <p:nvPicPr>
          <p:cNvPr id="453" name="Google Shape;453;p20"/>
          <p:cNvPicPr preferRelativeResize="0"/>
          <p:nvPr/>
        </p:nvPicPr>
        <p:blipFill rotWithShape="1">
          <a:blip r:embed="rId4">
            <a:alphaModFix/>
          </a:blip>
          <a:srcRect b="0" l="0" r="0" t="0"/>
          <a:stretch/>
        </p:blipFill>
        <p:spPr>
          <a:xfrm>
            <a:off x="504076" y="4920160"/>
            <a:ext cx="4237087" cy="1318374"/>
          </a:xfrm>
          <a:prstGeom prst="rect">
            <a:avLst/>
          </a:prstGeom>
          <a:noFill/>
          <a:ln>
            <a:noFill/>
          </a:ln>
        </p:spPr>
      </p:pic>
      <p:pic>
        <p:nvPicPr>
          <p:cNvPr id="454" name="Google Shape;454;p20"/>
          <p:cNvPicPr preferRelativeResize="0"/>
          <p:nvPr/>
        </p:nvPicPr>
        <p:blipFill rotWithShape="1">
          <a:blip r:embed="rId5">
            <a:alphaModFix/>
          </a:blip>
          <a:srcRect b="0" l="0" r="0" t="0"/>
          <a:stretch/>
        </p:blipFill>
        <p:spPr>
          <a:xfrm>
            <a:off x="5408491" y="4920160"/>
            <a:ext cx="2728196" cy="7011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1"/>
          <p:cNvSpPr txBox="1"/>
          <p:nvPr>
            <p:ph type="ctrTitle"/>
          </p:nvPr>
        </p:nvSpPr>
        <p:spPr>
          <a:xfrm>
            <a:off x="159588" y="267120"/>
            <a:ext cx="6680124" cy="62140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Open Sans"/>
              <a:buNone/>
            </a:pPr>
            <a:r>
              <a:rPr lang="it-IT"/>
              <a:t>Collezioni personalizzate e IEnumerables (4)</a:t>
            </a:r>
            <a:endParaRPr/>
          </a:p>
        </p:txBody>
      </p:sp>
      <p:pic>
        <p:nvPicPr>
          <p:cNvPr id="460" name="Google Shape;460;p21"/>
          <p:cNvPicPr preferRelativeResize="0"/>
          <p:nvPr/>
        </p:nvPicPr>
        <p:blipFill rotWithShape="1">
          <a:blip r:embed="rId3">
            <a:alphaModFix/>
          </a:blip>
          <a:srcRect b="0" l="0" r="0" t="0"/>
          <a:stretch/>
        </p:blipFill>
        <p:spPr>
          <a:xfrm>
            <a:off x="1420857" y="1611472"/>
            <a:ext cx="6302286" cy="363505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2"/>
          <p:cNvSpPr txBox="1"/>
          <p:nvPr>
            <p:ph type="title"/>
          </p:nvPr>
        </p:nvSpPr>
        <p:spPr>
          <a:xfrm>
            <a:off x="457200" y="956819"/>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17365D"/>
              </a:buClr>
              <a:buSzPct val="100000"/>
              <a:buFont typeface="Calibri"/>
              <a:buNone/>
            </a:pPr>
            <a:r>
              <a:rPr lang="it-IT"/>
              <a:t>Modulo 4</a:t>
            </a:r>
            <a:br>
              <a:rPr lang="it-IT"/>
            </a:br>
            <a:r>
              <a:rPr lang="it-IT"/>
              <a:t>Programmazione avanzata</a:t>
            </a:r>
            <a:endParaRPr/>
          </a:p>
        </p:txBody>
      </p:sp>
      <p:sp>
        <p:nvSpPr>
          <p:cNvPr id="466" name="Google Shape;466;p22"/>
          <p:cNvSpPr txBox="1"/>
          <p:nvPr/>
        </p:nvSpPr>
        <p:spPr>
          <a:xfrm>
            <a:off x="3616020" y="2724570"/>
            <a:ext cx="2318436"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Delegati e eventi (6)</a:t>
            </a:r>
            <a:endParaRPr/>
          </a:p>
        </p:txBody>
      </p:sp>
      <p:sp>
        <p:nvSpPr>
          <p:cNvPr id="467" name="Google Shape;467;p22"/>
          <p:cNvSpPr txBox="1"/>
          <p:nvPr/>
        </p:nvSpPr>
        <p:spPr>
          <a:xfrm>
            <a:off x="2212416" y="3279530"/>
            <a:ext cx="5125644" cy="621401"/>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Programmazione asincrona e threading (8) </a:t>
            </a:r>
            <a:endParaRPr/>
          </a:p>
        </p:txBody>
      </p:sp>
      <p:sp>
        <p:nvSpPr>
          <p:cNvPr id="468" name="Google Shape;468;p22"/>
          <p:cNvSpPr txBox="1"/>
          <p:nvPr/>
        </p:nvSpPr>
        <p:spPr>
          <a:xfrm>
            <a:off x="2985083" y="3743050"/>
            <a:ext cx="3863391"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Interazione con i file, I/O e XML (4)</a:t>
            </a:r>
            <a:endParaRPr/>
          </a:p>
        </p:txBody>
      </p:sp>
      <p:sp>
        <p:nvSpPr>
          <p:cNvPr id="469" name="Google Shape;469;p22"/>
          <p:cNvSpPr txBox="1"/>
          <p:nvPr/>
        </p:nvSpPr>
        <p:spPr>
          <a:xfrm>
            <a:off x="3616020" y="4985852"/>
            <a:ext cx="2620188"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Entity Framework (8)</a:t>
            </a:r>
            <a:endParaRPr/>
          </a:p>
        </p:txBody>
      </p:sp>
      <p:sp>
        <p:nvSpPr>
          <p:cNvPr id="470" name="Google Shape;470;p22"/>
          <p:cNvSpPr txBox="1"/>
          <p:nvPr/>
        </p:nvSpPr>
        <p:spPr>
          <a:xfrm>
            <a:off x="2985084" y="4364451"/>
            <a:ext cx="3580308"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Reflection e metadati (4)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3"/>
          <p:cNvSpPr txBox="1"/>
          <p:nvPr/>
        </p:nvSpPr>
        <p:spPr>
          <a:xfrm>
            <a:off x="338328" y="1282087"/>
            <a:ext cx="822960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Un </a:t>
            </a:r>
            <a:r>
              <a:rPr b="1" i="0" lang="it-IT" sz="1400" u="none" cap="none" strike="noStrike">
                <a:solidFill>
                  <a:srgbClr val="000000"/>
                </a:solidFill>
                <a:latin typeface="Arial"/>
                <a:ea typeface="Arial"/>
                <a:cs typeface="Arial"/>
                <a:sym typeface="Arial"/>
              </a:rPr>
              <a:t>delegato</a:t>
            </a:r>
            <a:r>
              <a:rPr b="0" i="0" lang="it-IT" sz="1400" u="none" cap="none" strike="noStrike">
                <a:solidFill>
                  <a:srgbClr val="000000"/>
                </a:solidFill>
                <a:latin typeface="Arial"/>
                <a:ea typeface="Arial"/>
                <a:cs typeface="Arial"/>
                <a:sym typeface="Arial"/>
              </a:rPr>
              <a:t> è un tipo che rappresenta un riferimento a un metodo con una firma specifica. Puoi pensarlo come un "puntatore a funzione" tipico del C/C++, ma tipizzato e sicuro in fase di compilazione.</a:t>
            </a:r>
            <a:endParaRPr/>
          </a:p>
        </p:txBody>
      </p:sp>
      <p:sp>
        <p:nvSpPr>
          <p:cNvPr id="476" name="Google Shape;476;p23"/>
          <p:cNvSpPr txBox="1"/>
          <p:nvPr/>
        </p:nvSpPr>
        <p:spPr>
          <a:xfrm>
            <a:off x="4791456" y="2414317"/>
            <a:ext cx="4059936"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Punti Chiave</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I delegati permettono il passaggio di metodi come parametri.</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Possono puntare a uno o più metodi (multicast).</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Garantiscono il type-safety (firma del metodo deve combaciare).</a:t>
            </a:r>
            <a:endParaRPr/>
          </a:p>
        </p:txBody>
      </p:sp>
      <p:pic>
        <p:nvPicPr>
          <p:cNvPr id="477" name="Google Shape;477;p23"/>
          <p:cNvPicPr preferRelativeResize="0"/>
          <p:nvPr/>
        </p:nvPicPr>
        <p:blipFill rotWithShape="1">
          <a:blip r:embed="rId3">
            <a:alphaModFix/>
          </a:blip>
          <a:srcRect b="0" l="0" r="0" t="0"/>
          <a:stretch/>
        </p:blipFill>
        <p:spPr>
          <a:xfrm>
            <a:off x="441602" y="2414317"/>
            <a:ext cx="4130398" cy="2499577"/>
          </a:xfrm>
          <a:prstGeom prst="rect">
            <a:avLst/>
          </a:prstGeom>
          <a:noFill/>
          <a:ln>
            <a:noFill/>
          </a:ln>
        </p:spPr>
      </p:pic>
      <p:sp>
        <p:nvSpPr>
          <p:cNvPr id="478" name="Google Shape;478;p23"/>
          <p:cNvSpPr txBox="1"/>
          <p:nvPr/>
        </p:nvSpPr>
        <p:spPr>
          <a:xfrm>
            <a:off x="261475" y="542042"/>
            <a:ext cx="468241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Delegati</a:t>
            </a:r>
            <a:endParaRPr b="0" i="0" sz="1400" u="sng" cap="none" strike="noStrike">
              <a:solidFill>
                <a:srgbClr val="000000"/>
              </a:solidFill>
              <a:latin typeface="Arial"/>
              <a:ea typeface="Arial"/>
              <a:cs typeface="Arial"/>
              <a:sym typeface="Arial"/>
            </a:endParaRPr>
          </a:p>
        </p:txBody>
      </p:sp>
      <p:sp>
        <p:nvSpPr>
          <p:cNvPr id="479" name="Google Shape;479;p23"/>
          <p:cNvSpPr txBox="1"/>
          <p:nvPr/>
        </p:nvSpPr>
        <p:spPr>
          <a:xfrm>
            <a:off x="0" y="-80820"/>
            <a:ext cx="2318436"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Delegati e eventi (6)</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
          <p:cNvSpPr txBox="1"/>
          <p:nvPr/>
        </p:nvSpPr>
        <p:spPr>
          <a:xfrm>
            <a:off x="261475" y="542042"/>
            <a:ext cx="468241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Eventi</a:t>
            </a:r>
            <a:endParaRPr b="0" i="0" sz="1400" u="sng" cap="none" strike="noStrike">
              <a:solidFill>
                <a:srgbClr val="000000"/>
              </a:solidFill>
              <a:latin typeface="Arial"/>
              <a:ea typeface="Arial"/>
              <a:cs typeface="Arial"/>
              <a:sym typeface="Arial"/>
            </a:endParaRPr>
          </a:p>
        </p:txBody>
      </p:sp>
      <p:sp>
        <p:nvSpPr>
          <p:cNvPr id="485" name="Google Shape;485;p5"/>
          <p:cNvSpPr txBox="1"/>
          <p:nvPr/>
        </p:nvSpPr>
        <p:spPr>
          <a:xfrm>
            <a:off x="0" y="-80820"/>
            <a:ext cx="2318436"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Delegati e eventi (6)</a:t>
            </a:r>
            <a:endParaRPr/>
          </a:p>
        </p:txBody>
      </p:sp>
      <p:sp>
        <p:nvSpPr>
          <p:cNvPr id="486" name="Google Shape;486;p5"/>
          <p:cNvSpPr txBox="1"/>
          <p:nvPr/>
        </p:nvSpPr>
        <p:spPr>
          <a:xfrm>
            <a:off x="261475" y="1014912"/>
            <a:ext cx="794458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Un </a:t>
            </a:r>
            <a:r>
              <a:rPr b="1" i="0" lang="it-IT" sz="1400" u="none" cap="none" strike="noStrike">
                <a:solidFill>
                  <a:srgbClr val="000000"/>
                </a:solidFill>
                <a:latin typeface="Arial"/>
                <a:ea typeface="Arial"/>
                <a:cs typeface="Arial"/>
                <a:sym typeface="Arial"/>
              </a:rPr>
              <a:t>evento</a:t>
            </a:r>
            <a:r>
              <a:rPr b="0" i="0" lang="it-IT" sz="1400" u="none" cap="none" strike="noStrike">
                <a:solidFill>
                  <a:srgbClr val="000000"/>
                </a:solidFill>
                <a:latin typeface="Arial"/>
                <a:ea typeface="Arial"/>
                <a:cs typeface="Arial"/>
                <a:sym typeface="Arial"/>
              </a:rPr>
              <a:t> è un meccanismo di notifica, basato su delegati, usato per segnalare che qualcosa è accaduto. È molto utile in ambienti asincroni o guidati da interfaccia grafica (click di un bottone).</a:t>
            </a:r>
            <a:endParaRPr/>
          </a:p>
        </p:txBody>
      </p:sp>
      <p:pic>
        <p:nvPicPr>
          <p:cNvPr id="487" name="Google Shape;487;p5"/>
          <p:cNvPicPr preferRelativeResize="0"/>
          <p:nvPr/>
        </p:nvPicPr>
        <p:blipFill rotWithShape="1">
          <a:blip r:embed="rId3">
            <a:alphaModFix/>
          </a:blip>
          <a:srcRect b="0" l="0" r="0" t="0"/>
          <a:stretch/>
        </p:blipFill>
        <p:spPr>
          <a:xfrm>
            <a:off x="261475" y="2164931"/>
            <a:ext cx="3711262" cy="1958510"/>
          </a:xfrm>
          <a:prstGeom prst="rect">
            <a:avLst/>
          </a:prstGeom>
          <a:noFill/>
          <a:ln>
            <a:noFill/>
          </a:ln>
        </p:spPr>
      </p:pic>
      <p:graphicFrame>
        <p:nvGraphicFramePr>
          <p:cNvPr id="488" name="Google Shape;488;p5"/>
          <p:cNvGraphicFramePr/>
          <p:nvPr/>
        </p:nvGraphicFramePr>
        <p:xfrm>
          <a:off x="509109" y="4655319"/>
          <a:ext cx="3000000" cy="3000000"/>
        </p:xfrm>
        <a:graphic>
          <a:graphicData uri="http://schemas.openxmlformats.org/drawingml/2006/table">
            <a:tbl>
              <a:tblPr>
                <a:noFill/>
                <a:tableStyleId>{DE040084-799F-428E-AC98-73A6FB59EFB3}</a:tableStyleId>
              </a:tblPr>
              <a:tblGrid>
                <a:gridCol w="2791150"/>
                <a:gridCol w="2791150"/>
                <a:gridCol w="2791150"/>
              </a:tblGrid>
              <a:tr h="177800">
                <a:tc>
                  <a:txBody>
                    <a:bodyPr/>
                    <a:lstStyle/>
                    <a:p>
                      <a:pPr indent="0" lvl="0" marL="0" marR="0" rtl="0" algn="l">
                        <a:lnSpc>
                          <a:spcPct val="100000"/>
                        </a:lnSpc>
                        <a:spcBef>
                          <a:spcPts val="0"/>
                        </a:spcBef>
                        <a:spcAft>
                          <a:spcPts val="0"/>
                        </a:spcAft>
                        <a:buNone/>
                      </a:pPr>
                      <a:r>
                        <a:rPr lang="it-IT" sz="1400" u="none" cap="none" strike="noStrike"/>
                        <a:t>Caratteristica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Delegati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Eventi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None/>
                      </a:pPr>
                      <a:r>
                        <a:rPr lang="it-IT" sz="1400" u="none" cap="none" strike="noStrike"/>
                        <a:t>Possibilità di assegnare direttamente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None/>
                      </a:pPr>
                      <a:r>
                        <a:rPr lang="it-IT" sz="1400" u="none" cap="none" strike="noStrike"/>
                        <a:t>Sottoscrizione multipla (+=)</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None/>
                      </a:pPr>
                      <a:r>
                        <a:rPr lang="it-IT" sz="1400" u="none" cap="none" strike="noStrike"/>
                        <a:t>Incapsulamento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 (solo += e -= esposti)</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None/>
                      </a:pPr>
                      <a:r>
                        <a:rPr lang="it-IT" sz="1400" u="none" cap="none" strike="noStrike"/>
                        <a:t>Uso tipico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Callback, LINQ, async</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GUI, notifiche, publish/subscribe</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489" name="Google Shape;489;p5"/>
          <p:cNvPicPr preferRelativeResize="0"/>
          <p:nvPr/>
        </p:nvPicPr>
        <p:blipFill rotWithShape="1">
          <a:blip r:embed="rId4">
            <a:alphaModFix/>
          </a:blip>
          <a:srcRect b="0" l="0" r="9560" t="0"/>
          <a:stretch/>
        </p:blipFill>
        <p:spPr>
          <a:xfrm>
            <a:off x="4078672" y="2146241"/>
            <a:ext cx="4803853" cy="223285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4"/>
          <p:cNvSpPr txBox="1"/>
          <p:nvPr/>
        </p:nvSpPr>
        <p:spPr>
          <a:xfrm>
            <a:off x="34416" y="0"/>
            <a:ext cx="5125644"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Programmazione asincrona e threading (8) </a:t>
            </a:r>
            <a:endParaRPr/>
          </a:p>
        </p:txBody>
      </p:sp>
      <p:sp>
        <p:nvSpPr>
          <p:cNvPr id="495" name="Google Shape;495;p24"/>
          <p:cNvSpPr txBox="1"/>
          <p:nvPr/>
        </p:nvSpPr>
        <p:spPr>
          <a:xfrm>
            <a:off x="256032" y="1342603"/>
            <a:ext cx="84582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Un </a:t>
            </a:r>
            <a:r>
              <a:rPr b="1" i="0" lang="it-IT" sz="1400" u="none" cap="none" strike="noStrike">
                <a:solidFill>
                  <a:srgbClr val="000000"/>
                </a:solidFill>
                <a:latin typeface="Arial"/>
                <a:ea typeface="Arial"/>
                <a:cs typeface="Arial"/>
                <a:sym typeface="Arial"/>
              </a:rPr>
              <a:t>thread</a:t>
            </a:r>
            <a:r>
              <a:rPr b="0" i="0" lang="it-IT" sz="1400" u="none" cap="none" strike="noStrike">
                <a:solidFill>
                  <a:srgbClr val="000000"/>
                </a:solidFill>
                <a:latin typeface="Arial"/>
                <a:ea typeface="Arial"/>
                <a:cs typeface="Arial"/>
                <a:sym typeface="Arial"/>
              </a:rPr>
              <a:t> è la più piccola unità di elaborazione che può essere eseguita indipendentemente. Ogni programma ha almeno un thread principale, ma possiamo crearne altri per svolgere attività in parallelo.</a:t>
            </a:r>
            <a:endParaRPr/>
          </a:p>
        </p:txBody>
      </p:sp>
      <p:pic>
        <p:nvPicPr>
          <p:cNvPr id="496" name="Google Shape;496;p24"/>
          <p:cNvPicPr preferRelativeResize="0"/>
          <p:nvPr/>
        </p:nvPicPr>
        <p:blipFill rotWithShape="1">
          <a:blip r:embed="rId3">
            <a:alphaModFix/>
          </a:blip>
          <a:srcRect b="0" l="0" r="0" t="0"/>
          <a:stretch/>
        </p:blipFill>
        <p:spPr>
          <a:xfrm>
            <a:off x="345531" y="2171591"/>
            <a:ext cx="4625741" cy="2514818"/>
          </a:xfrm>
          <a:prstGeom prst="rect">
            <a:avLst/>
          </a:prstGeom>
          <a:noFill/>
          <a:ln>
            <a:noFill/>
          </a:ln>
        </p:spPr>
      </p:pic>
      <p:sp>
        <p:nvSpPr>
          <p:cNvPr id="497" name="Google Shape;497;p24"/>
          <p:cNvSpPr txBox="1"/>
          <p:nvPr/>
        </p:nvSpPr>
        <p:spPr>
          <a:xfrm>
            <a:off x="5160060" y="2171591"/>
            <a:ext cx="3577245"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Caratteristiche</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Controllo totale sul ciclo di vita del thread.</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Maggiore complessità (gestione, sincronizzazione, risorse).</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Più adatto per operazioni </a:t>
            </a:r>
            <a:r>
              <a:rPr b="0" i="1" lang="it-IT" sz="1400" u="none" cap="none" strike="noStrike">
                <a:solidFill>
                  <a:srgbClr val="000000"/>
                </a:solidFill>
                <a:latin typeface="Arial"/>
                <a:ea typeface="Arial"/>
                <a:cs typeface="Arial"/>
                <a:sym typeface="Arial"/>
              </a:rPr>
              <a:t>low-level</a:t>
            </a:r>
            <a:r>
              <a:rPr b="0" i="0" lang="it-IT" sz="1400" u="none" cap="none" strike="noStrike">
                <a:solidFill>
                  <a:srgbClr val="000000"/>
                </a:solidFill>
                <a:latin typeface="Arial"/>
                <a:ea typeface="Arial"/>
                <a:cs typeface="Arial"/>
                <a:sym typeface="Arial"/>
              </a:rPr>
              <a:t> o </a:t>
            </a:r>
            <a:r>
              <a:rPr b="0" i="1" lang="it-IT" sz="1400" u="none" cap="none" strike="noStrike">
                <a:solidFill>
                  <a:srgbClr val="000000"/>
                </a:solidFill>
                <a:latin typeface="Arial"/>
                <a:ea typeface="Arial"/>
                <a:cs typeface="Arial"/>
                <a:sym typeface="Arial"/>
              </a:rPr>
              <a:t>real-time</a:t>
            </a:r>
            <a:r>
              <a:rPr b="0" i="0" lang="it-IT" sz="1400" u="none" cap="none" strike="noStrike">
                <a:solidFill>
                  <a:srgbClr val="000000"/>
                </a:solidFill>
                <a:latin typeface="Arial"/>
                <a:ea typeface="Arial"/>
                <a:cs typeface="Arial"/>
                <a:sym typeface="Arial"/>
              </a:rPr>
              <a:t>.</a:t>
            </a:r>
            <a:endParaRPr/>
          </a:p>
        </p:txBody>
      </p:sp>
      <p:sp>
        <p:nvSpPr>
          <p:cNvPr id="498" name="Google Shape;498;p24"/>
          <p:cNvSpPr txBox="1"/>
          <p:nvPr/>
        </p:nvSpPr>
        <p:spPr>
          <a:xfrm>
            <a:off x="256032" y="689833"/>
            <a:ext cx="468241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rgbClr val="000000"/>
                </a:solidFill>
                <a:latin typeface="Arial"/>
                <a:ea typeface="Arial"/>
                <a:cs typeface="Arial"/>
                <a:sym typeface="Arial"/>
              </a:rPr>
              <a:t>Thread</a:t>
            </a:r>
            <a:endParaRPr b="0" i="0" sz="1400" u="sng" cap="none" strike="noStrike">
              <a:solidFill>
                <a:srgbClr val="000000"/>
              </a:solidFill>
              <a:latin typeface="Arial"/>
              <a:ea typeface="Arial"/>
              <a:cs typeface="Arial"/>
              <a:sym typeface="Arial"/>
            </a:endParaRPr>
          </a:p>
        </p:txBody>
      </p:sp>
      <p:sp>
        <p:nvSpPr>
          <p:cNvPr id="499" name="Google Shape;499;p24"/>
          <p:cNvSpPr txBox="1"/>
          <p:nvPr/>
        </p:nvSpPr>
        <p:spPr>
          <a:xfrm>
            <a:off x="279106" y="4841126"/>
            <a:ext cx="845819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000000"/>
                </a:solidFill>
                <a:latin typeface="Arial"/>
                <a:ea typeface="Arial"/>
                <a:cs typeface="Arial"/>
                <a:sym typeface="Arial"/>
              </a:rPr>
              <a:t>Race Condition</a:t>
            </a:r>
            <a:r>
              <a:rPr b="0" i="0" lang="it-IT" sz="1400" u="none" cap="none" strike="noStrike">
                <a:solidFill>
                  <a:srgbClr val="000000"/>
                </a:solidFill>
                <a:latin typeface="Arial"/>
                <a:ea typeface="Arial"/>
                <a:cs typeface="Arial"/>
                <a:sym typeface="Arial"/>
              </a:rPr>
              <a:t>: quando due o più thread tentano di accedere e modificare contemporaneamente la stessa risorsa condivisa (come una variabile o un file).</a:t>
            </a:r>
            <a:endParaRPr/>
          </a:p>
        </p:txBody>
      </p:sp>
      <p:sp>
        <p:nvSpPr>
          <p:cNvPr id="500" name="Google Shape;500;p24"/>
          <p:cNvSpPr txBox="1"/>
          <p:nvPr/>
        </p:nvSpPr>
        <p:spPr>
          <a:xfrm>
            <a:off x="279107" y="5493896"/>
            <a:ext cx="845819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000000"/>
                </a:solidFill>
                <a:latin typeface="Arial"/>
                <a:ea typeface="Arial"/>
                <a:cs typeface="Arial"/>
                <a:sym typeface="Arial"/>
              </a:rPr>
              <a:t>Deadlock:</a:t>
            </a:r>
            <a:r>
              <a:rPr b="0" i="0" lang="it-IT" sz="1400" u="none" cap="none" strike="noStrike">
                <a:solidFill>
                  <a:srgbClr val="000000"/>
                </a:solidFill>
                <a:latin typeface="Arial"/>
                <a:ea typeface="Arial"/>
                <a:cs typeface="Arial"/>
                <a:sym typeface="Arial"/>
              </a:rPr>
              <a:t> quando due o più thread si bloccano a vicenda, ciascuno in attesa che l'altro rilasci una risorsa.</a:t>
            </a:r>
            <a:endParaRPr/>
          </a:p>
        </p:txBody>
      </p:sp>
      <p:sp>
        <p:nvSpPr>
          <p:cNvPr id="501" name="Google Shape;501;p24"/>
          <p:cNvSpPr/>
          <p:nvPr/>
        </p:nvSpPr>
        <p:spPr>
          <a:xfrm>
            <a:off x="279106" y="6017116"/>
            <a:ext cx="8477924"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Inconsistenza dei Dati: </a:t>
            </a:r>
            <a:r>
              <a:rPr b="0" i="0" lang="it-IT" sz="1400" u="none" cap="none" strike="noStrike">
                <a:solidFill>
                  <a:srgbClr val="000000"/>
                </a:solidFill>
                <a:latin typeface="Arial"/>
                <a:ea typeface="Arial"/>
                <a:cs typeface="Arial"/>
                <a:sym typeface="Arial"/>
              </a:rPr>
              <a:t>Senza meccanismi di sincronizzazione adeguati (come lock o Monitor), i thread possono leggere dati non aggiornati o scrivere dati che vengono immediatamente sovrascritti da un altro thread.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5"/>
          <p:cNvSpPr txBox="1"/>
          <p:nvPr/>
        </p:nvSpPr>
        <p:spPr>
          <a:xfrm>
            <a:off x="34416" y="60299"/>
            <a:ext cx="5125644"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Programmazione asincrona e threading (8) </a:t>
            </a:r>
            <a:endParaRPr/>
          </a:p>
        </p:txBody>
      </p:sp>
      <p:sp>
        <p:nvSpPr>
          <p:cNvPr id="507" name="Google Shape;507;p65"/>
          <p:cNvSpPr/>
          <p:nvPr/>
        </p:nvSpPr>
        <p:spPr>
          <a:xfrm flipH="1">
            <a:off x="443484" y="1161842"/>
            <a:ext cx="8257032" cy="8309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it-IT" sz="1600" u="none" cap="none" strike="noStrike">
                <a:solidFill>
                  <a:schemeClr val="dk1"/>
                </a:solidFill>
                <a:latin typeface="Arial"/>
                <a:ea typeface="Arial"/>
                <a:cs typeface="Arial"/>
                <a:sym typeface="Arial"/>
              </a:rPr>
              <a:t>Un </a:t>
            </a:r>
            <a:r>
              <a:rPr b="1" i="0" lang="it-IT" sz="1600" u="none" cap="none" strike="noStrike">
                <a:solidFill>
                  <a:schemeClr val="dk1"/>
                </a:solidFill>
                <a:latin typeface="Arial"/>
                <a:ea typeface="Arial"/>
                <a:cs typeface="Arial"/>
                <a:sym typeface="Arial"/>
              </a:rPr>
              <a:t>Task</a:t>
            </a:r>
            <a:r>
              <a:rPr b="0" i="0" lang="it-IT" sz="1600" u="none" cap="none" strike="noStrike">
                <a:solidFill>
                  <a:schemeClr val="dk1"/>
                </a:solidFill>
                <a:latin typeface="Arial"/>
                <a:ea typeface="Arial"/>
                <a:cs typeface="Arial"/>
                <a:sym typeface="Arial"/>
              </a:rPr>
              <a:t> rappresenta un'operazione asincrona. È parte del namespace </a:t>
            </a:r>
            <a:r>
              <a:rPr b="0" i="0" lang="it-IT" sz="1600" u="none" cap="none" strike="noStrike">
                <a:solidFill>
                  <a:schemeClr val="dk1"/>
                </a:solidFill>
                <a:latin typeface="Arimo"/>
                <a:ea typeface="Arimo"/>
                <a:cs typeface="Arimo"/>
                <a:sym typeface="Arimo"/>
              </a:rPr>
              <a:t>System.Threading.Tasks</a:t>
            </a:r>
            <a:r>
              <a:rPr b="0" i="0" lang="it-IT" sz="1600" u="none" cap="none" strike="noStrike">
                <a:solidFill>
                  <a:schemeClr val="dk1"/>
                </a:solidFill>
                <a:latin typeface="Arial"/>
                <a:ea typeface="Arial"/>
                <a:cs typeface="Arial"/>
                <a:sym typeface="Arial"/>
              </a:rPr>
              <a:t>, pensato per semplificare la gestione del multithreading con un approccio più astratto. </a:t>
            </a:r>
            <a:endParaRPr b="0" i="0" sz="1600" u="none" cap="none" strike="noStrike">
              <a:solidFill>
                <a:schemeClr val="dk1"/>
              </a:solidFill>
              <a:latin typeface="Arial"/>
              <a:ea typeface="Arial"/>
              <a:cs typeface="Arial"/>
              <a:sym typeface="Arial"/>
            </a:endParaRPr>
          </a:p>
        </p:txBody>
      </p:sp>
      <p:pic>
        <p:nvPicPr>
          <p:cNvPr id="508" name="Google Shape;508;p65"/>
          <p:cNvPicPr preferRelativeResize="0"/>
          <p:nvPr/>
        </p:nvPicPr>
        <p:blipFill rotWithShape="1">
          <a:blip r:embed="rId3">
            <a:alphaModFix/>
          </a:blip>
          <a:srcRect b="0" l="0" r="0" t="0"/>
          <a:stretch/>
        </p:blipFill>
        <p:spPr>
          <a:xfrm>
            <a:off x="443484" y="2331721"/>
            <a:ext cx="3642676" cy="1272650"/>
          </a:xfrm>
          <a:prstGeom prst="rect">
            <a:avLst/>
          </a:prstGeom>
          <a:noFill/>
          <a:ln>
            <a:noFill/>
          </a:ln>
        </p:spPr>
      </p:pic>
      <p:sp>
        <p:nvSpPr>
          <p:cNvPr id="509" name="Google Shape;509;p65"/>
          <p:cNvSpPr/>
          <p:nvPr/>
        </p:nvSpPr>
        <p:spPr>
          <a:xfrm>
            <a:off x="4445787" y="2331721"/>
            <a:ext cx="3884397" cy="116955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0" lang="it-IT" sz="1400" u="none" cap="none" strike="noStrike">
                <a:solidFill>
                  <a:schemeClr val="dk1"/>
                </a:solidFill>
                <a:latin typeface="Arial"/>
                <a:ea typeface="Arial"/>
                <a:cs typeface="Arial"/>
                <a:sym typeface="Arial"/>
              </a:rPr>
              <a:t>Vantaggi dei </a:t>
            </a:r>
            <a:r>
              <a:rPr b="1" i="0" lang="it-IT" sz="1400" u="none" cap="none" strike="noStrike">
                <a:solidFill>
                  <a:schemeClr val="dk1"/>
                </a:solidFill>
                <a:latin typeface="Arimo"/>
                <a:ea typeface="Arimo"/>
                <a:cs typeface="Arimo"/>
                <a:sym typeface="Arimo"/>
              </a:rPr>
              <a:t>Task</a:t>
            </a:r>
            <a:endParaRPr b="1"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Più semplice e moderno rispetto ai Thread.</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Ottimizzato dal thread pool.</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Supporta async/await.</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10" name="Google Shape;510;p65"/>
          <p:cNvSpPr txBox="1"/>
          <p:nvPr/>
        </p:nvSpPr>
        <p:spPr>
          <a:xfrm>
            <a:off x="256031" y="666495"/>
            <a:ext cx="468241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rgbClr val="000000"/>
                </a:solidFill>
                <a:latin typeface="Arial"/>
                <a:ea typeface="Arial"/>
                <a:cs typeface="Arial"/>
                <a:sym typeface="Arial"/>
              </a:rPr>
              <a:t>Task 1/2</a:t>
            </a:r>
            <a:endParaRPr b="0" i="0" sz="1400" u="sng" cap="none" strike="noStrike">
              <a:solidFill>
                <a:srgbClr val="000000"/>
              </a:solidFill>
              <a:latin typeface="Arial"/>
              <a:ea typeface="Arial"/>
              <a:cs typeface="Arial"/>
              <a:sym typeface="Arial"/>
            </a:endParaRPr>
          </a:p>
        </p:txBody>
      </p:sp>
      <p:graphicFrame>
        <p:nvGraphicFramePr>
          <p:cNvPr id="511" name="Google Shape;511;p65"/>
          <p:cNvGraphicFramePr/>
          <p:nvPr/>
        </p:nvGraphicFramePr>
        <p:xfrm>
          <a:off x="443484" y="4330478"/>
          <a:ext cx="3000000" cy="3000000"/>
        </p:xfrm>
        <a:graphic>
          <a:graphicData uri="http://schemas.openxmlformats.org/drawingml/2006/table">
            <a:tbl>
              <a:tblPr>
                <a:noFill/>
                <a:tableStyleId>{DE040084-799F-428E-AC98-73A6FB59EFB3}</a:tableStyleId>
              </a:tblPr>
              <a:tblGrid>
                <a:gridCol w="2628900"/>
                <a:gridCol w="2628900"/>
                <a:gridCol w="2628900"/>
              </a:tblGrid>
              <a:tr h="177800">
                <a:tc>
                  <a:txBody>
                    <a:bodyPr/>
                    <a:lstStyle/>
                    <a:p>
                      <a:pPr indent="0" lvl="0" marL="0" marR="0" rtl="0" algn="l">
                        <a:lnSpc>
                          <a:spcPct val="100000"/>
                        </a:lnSpc>
                        <a:spcBef>
                          <a:spcPts val="0"/>
                        </a:spcBef>
                        <a:spcAft>
                          <a:spcPts val="0"/>
                        </a:spcAft>
                        <a:buNone/>
                      </a:pPr>
                      <a:r>
                        <a:rPr lang="it-IT" sz="1400" u="none" cap="none" strike="noStrike"/>
                        <a:t>Caratteristica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it-IT" sz="1400" u="none" cap="none" strike="noStrike"/>
                        <a:t>Thread</a:t>
                      </a:r>
                      <a:endParaRPr b="1"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it-IT" sz="1400" u="none" cap="none" strike="noStrike"/>
                        <a:t>Task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None/>
                      </a:pPr>
                      <a:r>
                        <a:rPr lang="it-IT" sz="1400" u="none" cap="none" strike="noStrike"/>
                        <a:t>Livello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Basso (manuale)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Alto (gestito)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None/>
                      </a:pPr>
                      <a:r>
                        <a:rPr lang="it-IT" sz="1400" u="none" cap="none" strike="noStrike"/>
                        <a:t>Performance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Costoso da creare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Usa thread pool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None/>
                      </a:pPr>
                      <a:r>
                        <a:rPr lang="it-IT" sz="1400" u="none" cap="none" strike="noStrike"/>
                        <a:t>Facilità d’uso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Più complesso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Più semplice, moderno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None/>
                      </a:pPr>
                      <a:r>
                        <a:rPr lang="it-IT" sz="1400" u="none" cap="none" strike="noStrike"/>
                        <a:t>Controllo</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Totale (start, join, abort)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Limitato ma sufficiente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7800">
                <a:tc>
                  <a:txBody>
                    <a:bodyPr/>
                    <a:lstStyle/>
                    <a:p>
                      <a:pPr indent="0" lvl="0" marL="0" marR="0" rtl="0" algn="l">
                        <a:lnSpc>
                          <a:spcPct val="100000"/>
                        </a:lnSpc>
                        <a:spcBef>
                          <a:spcPts val="0"/>
                        </a:spcBef>
                        <a:spcAft>
                          <a:spcPts val="0"/>
                        </a:spcAft>
                        <a:buNone/>
                      </a:pPr>
                      <a:r>
                        <a:rPr lang="it-IT" sz="1400" u="none" cap="none" strike="noStrike"/>
                        <a:t>Supporto await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it-IT" sz="1400" u="none" cap="none" strike="noStrike"/>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6"/>
          <p:cNvSpPr txBox="1"/>
          <p:nvPr/>
        </p:nvSpPr>
        <p:spPr>
          <a:xfrm>
            <a:off x="0" y="0"/>
            <a:ext cx="5125644"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Programmazione asincrona e threading (8) </a:t>
            </a:r>
            <a:endParaRPr/>
          </a:p>
        </p:txBody>
      </p:sp>
      <p:pic>
        <p:nvPicPr>
          <p:cNvPr id="517" name="Google Shape;517;p66"/>
          <p:cNvPicPr preferRelativeResize="0"/>
          <p:nvPr/>
        </p:nvPicPr>
        <p:blipFill rotWithShape="1">
          <a:blip r:embed="rId3">
            <a:alphaModFix/>
          </a:blip>
          <a:srcRect b="0" l="0" r="0" t="0"/>
          <a:stretch/>
        </p:blipFill>
        <p:spPr>
          <a:xfrm>
            <a:off x="379503" y="1080880"/>
            <a:ext cx="4366638" cy="2225233"/>
          </a:xfrm>
          <a:prstGeom prst="rect">
            <a:avLst/>
          </a:prstGeom>
          <a:noFill/>
          <a:ln>
            <a:noFill/>
          </a:ln>
        </p:spPr>
      </p:pic>
      <p:sp>
        <p:nvSpPr>
          <p:cNvPr id="518" name="Google Shape;518;p66"/>
          <p:cNvSpPr txBox="1"/>
          <p:nvPr/>
        </p:nvSpPr>
        <p:spPr>
          <a:xfrm>
            <a:off x="256031" y="666495"/>
            <a:ext cx="468241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rgbClr val="000000"/>
                </a:solidFill>
                <a:latin typeface="Arial"/>
                <a:ea typeface="Arial"/>
                <a:cs typeface="Arial"/>
                <a:sym typeface="Arial"/>
              </a:rPr>
              <a:t>Task 2/2</a:t>
            </a:r>
            <a:endParaRPr b="0" i="0" sz="1400" u="sng" cap="none" strike="noStrike">
              <a:solidFill>
                <a:srgbClr val="000000"/>
              </a:solidFill>
              <a:latin typeface="Arial"/>
              <a:ea typeface="Arial"/>
              <a:cs typeface="Arial"/>
              <a:sym typeface="Arial"/>
            </a:endParaRPr>
          </a:p>
        </p:txBody>
      </p:sp>
      <p:sp>
        <p:nvSpPr>
          <p:cNvPr id="519" name="Google Shape;519;p66"/>
          <p:cNvSpPr/>
          <p:nvPr/>
        </p:nvSpPr>
        <p:spPr>
          <a:xfrm>
            <a:off x="256032" y="3429000"/>
            <a:ext cx="4682412" cy="3539430"/>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1" lang="it-IT" sz="1400" u="none" cap="none" strike="noStrike">
                <a:solidFill>
                  <a:srgbClr val="000000"/>
                </a:solidFill>
                <a:latin typeface="Arial"/>
                <a:ea typeface="Arial"/>
                <a:cs typeface="Arial"/>
                <a:sym typeface="Arial"/>
              </a:rPr>
              <a:t>async</a:t>
            </a:r>
            <a:r>
              <a:rPr b="0" i="0" lang="it-IT" sz="1400" u="none" cap="none" strike="noStrike">
                <a:solidFill>
                  <a:srgbClr val="000000"/>
                </a:solidFill>
                <a:latin typeface="Arial"/>
                <a:ea typeface="Arial"/>
                <a:cs typeface="Arial"/>
                <a:sym typeface="Arial"/>
              </a:rPr>
              <a:t>: il metodo contiene almeno un'istruzione </a:t>
            </a:r>
            <a:r>
              <a:rPr b="0" i="1" lang="it-IT" sz="1400" u="none" cap="none" strike="noStrike">
                <a:solidFill>
                  <a:srgbClr val="000000"/>
                </a:solidFill>
                <a:latin typeface="Arial"/>
                <a:ea typeface="Arial"/>
                <a:cs typeface="Arial"/>
                <a:sym typeface="Arial"/>
              </a:rPr>
              <a:t>await</a:t>
            </a:r>
            <a:r>
              <a:rPr b="0" i="0" lang="it-IT" sz="1400" u="none" cap="none" strike="noStrike">
                <a:solidFill>
                  <a:srgbClr val="000000"/>
                </a:solidFill>
                <a:latin typeface="Arial"/>
                <a:ea typeface="Arial"/>
                <a:cs typeface="Arial"/>
                <a:sym typeface="Arial"/>
              </a:rPr>
              <a:t>, e il suo scopo è quello di eseguire operazioni in modo asincrono, senza bloccare il thread chiamante.</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Task: tipo di ritorno del metodo. Un Task rappresenta un'operazione che può essere in esecuzione, completata o fallita. </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All'interno del metodo, l'istruzione chiave è: await Task.Delay(2000): l'uso di await non blocca il thread in attesa del completamento; invece, sospende l'esecuzione di OperazioneLenta() e restituisce il controllo al metodo che l'ha chiamata (Main() in questo caso). Una volta che il Task.Delay è completato (dopo circa 2 secondi), l'esecuzione riprende esattamente da dove era stata interrotta, ovvero sulla riga successiva.</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20" name="Google Shape;520;p66"/>
          <p:cNvSpPr/>
          <p:nvPr/>
        </p:nvSpPr>
        <p:spPr>
          <a:xfrm>
            <a:off x="5125644" y="1556192"/>
            <a:ext cx="3929331" cy="4832092"/>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400"/>
              <a:buFont typeface="Arial"/>
              <a:buAutoNum type="arabicPeriod"/>
            </a:pPr>
            <a:r>
              <a:rPr b="0" i="0" lang="it-IT" sz="1400" u="none" cap="none" strike="noStrike">
                <a:solidFill>
                  <a:schemeClr val="dk1"/>
                </a:solidFill>
                <a:latin typeface="Arial"/>
                <a:ea typeface="Arial"/>
                <a:cs typeface="Arial"/>
                <a:sym typeface="Arial"/>
              </a:rPr>
              <a:t>Viene chiamato il metodo Main().</a:t>
            </a:r>
            <a:endParaRPr/>
          </a:p>
          <a:p>
            <a:pPr indent="-342900" lvl="0" marL="342900" marR="0" rtl="0" algn="l">
              <a:lnSpc>
                <a:spcPct val="100000"/>
              </a:lnSpc>
              <a:spcBef>
                <a:spcPts val="0"/>
              </a:spcBef>
              <a:spcAft>
                <a:spcPts val="0"/>
              </a:spcAft>
              <a:buClr>
                <a:schemeClr val="dk1"/>
              </a:buClr>
              <a:buSzPts val="1400"/>
              <a:buFont typeface="Arial"/>
              <a:buAutoNum type="arabicPeriod"/>
            </a:pPr>
            <a:r>
              <a:rPr b="0" i="0" lang="it-IT" sz="1400" u="none" cap="none" strike="noStrike">
                <a:solidFill>
                  <a:schemeClr val="dk1"/>
                </a:solidFill>
                <a:latin typeface="Arial"/>
                <a:ea typeface="Arial"/>
                <a:cs typeface="Arial"/>
                <a:sym typeface="Arial"/>
              </a:rPr>
              <a:t>La console stampa </a:t>
            </a:r>
            <a:r>
              <a:rPr b="1" i="0" lang="it-IT" sz="1400" u="none" cap="none" strike="noStrike">
                <a:solidFill>
                  <a:schemeClr val="dk1"/>
                </a:solidFill>
                <a:latin typeface="Arial"/>
                <a:ea typeface="Arial"/>
                <a:cs typeface="Arial"/>
                <a:sym typeface="Arial"/>
              </a:rPr>
              <a:t>"Avvio"</a:t>
            </a:r>
            <a:r>
              <a:rPr b="0" i="0" lang="it-IT" sz="1400" u="none" cap="none" strike="noStrike">
                <a:solidFill>
                  <a:schemeClr val="dk1"/>
                </a:solidFill>
                <a:latin typeface="Arial"/>
                <a:ea typeface="Arial"/>
                <a:cs typeface="Arial"/>
                <a:sym typeface="Arial"/>
              </a:rPr>
              <a:t>.</a:t>
            </a:r>
            <a:endParaRPr/>
          </a:p>
          <a:p>
            <a:pPr indent="-342900" lvl="0" marL="342900" marR="0" rtl="0" algn="l">
              <a:lnSpc>
                <a:spcPct val="100000"/>
              </a:lnSpc>
              <a:spcBef>
                <a:spcPts val="0"/>
              </a:spcBef>
              <a:spcAft>
                <a:spcPts val="0"/>
              </a:spcAft>
              <a:buClr>
                <a:schemeClr val="dk1"/>
              </a:buClr>
              <a:buSzPts val="1400"/>
              <a:buFont typeface="Arial"/>
              <a:buAutoNum type="arabicPeriod"/>
            </a:pPr>
            <a:r>
              <a:rPr b="0" i="0" lang="it-IT" sz="1400" u="none" cap="none" strike="noStrike">
                <a:solidFill>
                  <a:schemeClr val="dk1"/>
                </a:solidFill>
                <a:latin typeface="Arial"/>
                <a:ea typeface="Arial"/>
                <a:cs typeface="Arial"/>
                <a:sym typeface="Arial"/>
              </a:rPr>
              <a:t>Viene chiamato OperazioneLenta().</a:t>
            </a:r>
            <a:endParaRPr/>
          </a:p>
          <a:p>
            <a:pPr indent="-342900" lvl="0" marL="342900" marR="0" rtl="0" algn="l">
              <a:lnSpc>
                <a:spcPct val="100000"/>
              </a:lnSpc>
              <a:spcBef>
                <a:spcPts val="0"/>
              </a:spcBef>
              <a:spcAft>
                <a:spcPts val="0"/>
              </a:spcAft>
              <a:buClr>
                <a:schemeClr val="dk1"/>
              </a:buClr>
              <a:buSzPts val="1400"/>
              <a:buFont typeface="Arial"/>
              <a:buAutoNum type="arabicPeriod"/>
            </a:pPr>
            <a:r>
              <a:rPr b="0" i="0" lang="it-IT" sz="1400" u="none" cap="none" strike="noStrike">
                <a:solidFill>
                  <a:schemeClr val="dk1"/>
                </a:solidFill>
                <a:latin typeface="Arial"/>
                <a:ea typeface="Arial"/>
                <a:cs typeface="Arial"/>
                <a:sym typeface="Arial"/>
              </a:rPr>
              <a:t>OperazioneLenta() incontra await Task.Delay(2000). Il metodo si sospende e il controllo ritorna a Main().</a:t>
            </a:r>
            <a:endParaRPr/>
          </a:p>
          <a:p>
            <a:pPr indent="-342900" lvl="0" marL="342900" marR="0" rtl="0" algn="l">
              <a:lnSpc>
                <a:spcPct val="100000"/>
              </a:lnSpc>
              <a:spcBef>
                <a:spcPts val="0"/>
              </a:spcBef>
              <a:spcAft>
                <a:spcPts val="0"/>
              </a:spcAft>
              <a:buClr>
                <a:schemeClr val="dk1"/>
              </a:buClr>
              <a:buSzPts val="1400"/>
              <a:buFont typeface="Arial"/>
              <a:buAutoNum type="arabicPeriod"/>
            </a:pPr>
            <a:r>
              <a:rPr b="0" i="0" lang="it-IT" sz="1400" u="none" cap="none" strike="noStrike">
                <a:solidFill>
                  <a:schemeClr val="dk1"/>
                </a:solidFill>
                <a:latin typeface="Arial"/>
                <a:ea typeface="Arial"/>
                <a:cs typeface="Arial"/>
                <a:sym typeface="Arial"/>
              </a:rPr>
              <a:t>Poiché anche Main() sta aspettando (await), l'esecuzione del programma viene messa in attesa, ma il </a:t>
            </a:r>
            <a:r>
              <a:rPr b="1" i="0" lang="it-IT" sz="1400" u="none" cap="none" strike="noStrike">
                <a:solidFill>
                  <a:schemeClr val="dk1"/>
                </a:solidFill>
                <a:latin typeface="Arial"/>
                <a:ea typeface="Arial"/>
                <a:cs typeface="Arial"/>
                <a:sym typeface="Arial"/>
              </a:rPr>
              <a:t>thread principale non è bloccato</a:t>
            </a:r>
            <a:r>
              <a:rPr b="0" i="0" lang="it-IT" sz="1400" u="none" cap="none" strike="noStrike">
                <a:solidFill>
                  <a:schemeClr val="dk1"/>
                </a:solidFill>
                <a:latin typeface="Arial"/>
                <a:ea typeface="Arial"/>
                <a:cs typeface="Arial"/>
                <a:sym typeface="Arial"/>
              </a:rPr>
              <a:t>. Il sistema può utilizzare il thread per svolgere altre attività nel frattempo.</a:t>
            </a:r>
            <a:endParaRPr/>
          </a:p>
          <a:p>
            <a:pPr indent="-342900" lvl="0" marL="342900" marR="0" rtl="0" algn="l">
              <a:lnSpc>
                <a:spcPct val="100000"/>
              </a:lnSpc>
              <a:spcBef>
                <a:spcPts val="0"/>
              </a:spcBef>
              <a:spcAft>
                <a:spcPts val="0"/>
              </a:spcAft>
              <a:buClr>
                <a:schemeClr val="dk1"/>
              </a:buClr>
              <a:buSzPts val="1400"/>
              <a:buFont typeface="Arial"/>
              <a:buAutoNum type="arabicPeriod"/>
            </a:pPr>
            <a:r>
              <a:rPr b="0" i="0" lang="it-IT" sz="1400" u="none" cap="none" strike="noStrike">
                <a:solidFill>
                  <a:schemeClr val="dk1"/>
                </a:solidFill>
                <a:latin typeface="Arial"/>
                <a:ea typeface="Arial"/>
                <a:cs typeface="Arial"/>
                <a:sym typeface="Arial"/>
              </a:rPr>
              <a:t>Dopo 2 secondi, Task.Delay completa l'esecuzione.</a:t>
            </a:r>
            <a:endParaRPr/>
          </a:p>
          <a:p>
            <a:pPr indent="-342900" lvl="0" marL="342900" marR="0" rtl="0" algn="l">
              <a:lnSpc>
                <a:spcPct val="100000"/>
              </a:lnSpc>
              <a:spcBef>
                <a:spcPts val="0"/>
              </a:spcBef>
              <a:spcAft>
                <a:spcPts val="0"/>
              </a:spcAft>
              <a:buClr>
                <a:schemeClr val="dk1"/>
              </a:buClr>
              <a:buSzPts val="1400"/>
              <a:buFont typeface="Arial"/>
              <a:buAutoNum type="arabicPeriod"/>
            </a:pPr>
            <a:r>
              <a:rPr b="0" i="0" lang="it-IT" sz="1400" u="none" cap="none" strike="noStrike">
                <a:solidFill>
                  <a:schemeClr val="dk1"/>
                </a:solidFill>
                <a:latin typeface="Arial"/>
                <a:ea typeface="Arial"/>
                <a:cs typeface="Arial"/>
                <a:sym typeface="Arial"/>
              </a:rPr>
              <a:t>Il programma riprende l'esecuzione di OperazioneLenta().</a:t>
            </a:r>
            <a:endParaRPr/>
          </a:p>
          <a:p>
            <a:pPr indent="-342900" lvl="0" marL="342900" marR="0" rtl="0" algn="l">
              <a:lnSpc>
                <a:spcPct val="100000"/>
              </a:lnSpc>
              <a:spcBef>
                <a:spcPts val="0"/>
              </a:spcBef>
              <a:spcAft>
                <a:spcPts val="0"/>
              </a:spcAft>
              <a:buClr>
                <a:schemeClr val="dk1"/>
              </a:buClr>
              <a:buSzPts val="1400"/>
              <a:buFont typeface="Arial"/>
              <a:buAutoNum type="arabicPeriod"/>
            </a:pPr>
            <a:r>
              <a:rPr b="0" i="0" lang="it-IT" sz="1400" u="none" cap="none" strike="noStrike">
                <a:solidFill>
                  <a:schemeClr val="dk1"/>
                </a:solidFill>
                <a:latin typeface="Arial"/>
                <a:ea typeface="Arial"/>
                <a:cs typeface="Arial"/>
                <a:sym typeface="Arial"/>
              </a:rPr>
              <a:t>La console stampa </a:t>
            </a:r>
            <a:r>
              <a:rPr b="1" i="0" lang="it-IT" sz="1400" u="none" cap="none" strike="noStrike">
                <a:solidFill>
                  <a:schemeClr val="dk1"/>
                </a:solidFill>
                <a:latin typeface="Arial"/>
                <a:ea typeface="Arial"/>
                <a:cs typeface="Arial"/>
                <a:sym typeface="Arial"/>
              </a:rPr>
              <a:t>"Operazione completata"</a:t>
            </a:r>
            <a:r>
              <a:rPr b="0" i="0" lang="it-IT" sz="1400" u="none" cap="none" strike="noStrike">
                <a:solidFill>
                  <a:schemeClr val="dk1"/>
                </a:solidFill>
                <a:latin typeface="Arial"/>
                <a:ea typeface="Arial"/>
                <a:cs typeface="Arial"/>
                <a:sym typeface="Arial"/>
              </a:rPr>
              <a:t>.</a:t>
            </a:r>
            <a:endParaRPr/>
          </a:p>
          <a:p>
            <a:pPr indent="-342900" lvl="0" marL="342900" marR="0" rtl="0" algn="l">
              <a:lnSpc>
                <a:spcPct val="100000"/>
              </a:lnSpc>
              <a:spcBef>
                <a:spcPts val="0"/>
              </a:spcBef>
              <a:spcAft>
                <a:spcPts val="0"/>
              </a:spcAft>
              <a:buClr>
                <a:schemeClr val="dk1"/>
              </a:buClr>
              <a:buSzPts val="1400"/>
              <a:buFont typeface="Arial"/>
              <a:buAutoNum type="arabicPeriod"/>
            </a:pPr>
            <a:r>
              <a:rPr b="0" i="0" lang="it-IT" sz="1400" u="none" cap="none" strike="noStrike">
                <a:solidFill>
                  <a:schemeClr val="dk1"/>
                </a:solidFill>
                <a:latin typeface="Arial"/>
                <a:ea typeface="Arial"/>
                <a:cs typeface="Arial"/>
                <a:sym typeface="Arial"/>
              </a:rPr>
              <a:t>OperazioneLenta() termina, e il controllo torna a Main().</a:t>
            </a:r>
            <a:endParaRPr/>
          </a:p>
          <a:p>
            <a:pPr indent="-342900" lvl="0" marL="342900" marR="0" rtl="0" algn="l">
              <a:lnSpc>
                <a:spcPct val="100000"/>
              </a:lnSpc>
              <a:spcBef>
                <a:spcPts val="0"/>
              </a:spcBef>
              <a:spcAft>
                <a:spcPts val="0"/>
              </a:spcAft>
              <a:buClr>
                <a:schemeClr val="dk1"/>
              </a:buClr>
              <a:buSzPts val="1400"/>
              <a:buFont typeface="Arial"/>
              <a:buAutoNum type="arabicPeriod"/>
            </a:pPr>
            <a:r>
              <a:rPr b="0" i="0" lang="it-IT" sz="1400" u="none" cap="none" strike="noStrike">
                <a:solidFill>
                  <a:schemeClr val="dk1"/>
                </a:solidFill>
                <a:latin typeface="Arial"/>
                <a:ea typeface="Arial"/>
                <a:cs typeface="Arial"/>
                <a:sym typeface="Arial"/>
              </a:rPr>
              <a:t>Main() riprende l'esecuzione e la console stampa </a:t>
            </a:r>
            <a:r>
              <a:rPr b="1" i="0" lang="it-IT" sz="1400" u="none" cap="none" strike="noStrike">
                <a:solidFill>
                  <a:schemeClr val="dk1"/>
                </a:solidFill>
                <a:latin typeface="Arial"/>
                <a:ea typeface="Arial"/>
                <a:cs typeface="Arial"/>
                <a:sym typeface="Arial"/>
              </a:rPr>
              <a:t>"Fine"</a:t>
            </a:r>
            <a:r>
              <a:rPr b="0" i="0" lang="it-IT" sz="1400" u="none" cap="none" strike="noStrike">
                <a:solidFill>
                  <a:schemeClr val="dk1"/>
                </a:solidFill>
                <a:latin typeface="Arial"/>
                <a:ea typeface="Arial"/>
                <a:cs typeface="Arial"/>
                <a:sym typeface="Arial"/>
              </a:rPr>
              <a:t>.</a:t>
            </a:r>
            <a:endParaRPr/>
          </a:p>
        </p:txBody>
      </p:sp>
      <p:sp>
        <p:nvSpPr>
          <p:cNvPr id="521" name="Google Shape;521;p66"/>
          <p:cNvSpPr txBox="1"/>
          <p:nvPr/>
        </p:nvSpPr>
        <p:spPr>
          <a:xfrm>
            <a:off x="5211369" y="1090405"/>
            <a:ext cx="13418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000000"/>
                </a:solidFill>
                <a:latin typeface="Arial"/>
                <a:ea typeface="Arial"/>
                <a:cs typeface="Arial"/>
                <a:sym typeface="Arial"/>
              </a:rPr>
              <a:t>Sequenza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5"/>
          <p:cNvSpPr txBox="1"/>
          <p:nvPr/>
        </p:nvSpPr>
        <p:spPr>
          <a:xfrm>
            <a:off x="0" y="-34434"/>
            <a:ext cx="4056558"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Calibri"/>
              <a:buNone/>
            </a:pPr>
            <a:r>
              <a:rPr b="0" i="0" lang="it-IT" sz="2000" u="none" cap="none" strike="noStrike">
                <a:solidFill>
                  <a:srgbClr val="17365D"/>
                </a:solidFill>
                <a:latin typeface="Calibri"/>
                <a:ea typeface="Calibri"/>
                <a:cs typeface="Calibri"/>
                <a:sym typeface="Calibri"/>
              </a:rPr>
              <a:t>Interazione con i file, I/O e XML (4)</a:t>
            </a:r>
            <a:endParaRPr/>
          </a:p>
        </p:txBody>
      </p:sp>
      <p:sp>
        <p:nvSpPr>
          <p:cNvPr id="527" name="Google Shape;527;p25"/>
          <p:cNvSpPr/>
          <p:nvPr/>
        </p:nvSpPr>
        <p:spPr>
          <a:xfrm flipH="1">
            <a:off x="296799" y="1226671"/>
            <a:ext cx="7942326" cy="30777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chemeClr val="dk1"/>
                </a:solidFill>
                <a:latin typeface="Arial"/>
                <a:ea typeface="Arial"/>
                <a:cs typeface="Arial"/>
                <a:sym typeface="Arial"/>
              </a:rPr>
              <a:t>Scrivere contenuto testuale in file .txt</a:t>
            </a:r>
            <a:r>
              <a:rPr b="0" i="0" lang="it-IT" sz="1400" u="none" cap="none" strike="noStrike">
                <a:solidFill>
                  <a:schemeClr val="dk1"/>
                </a:solidFill>
                <a:latin typeface="Arial"/>
                <a:ea typeface="Arial"/>
                <a:cs typeface="Arial"/>
                <a:sym typeface="Arial"/>
              </a:rPr>
              <a:t> attraverso </a:t>
            </a:r>
            <a:r>
              <a:rPr b="0" i="0" lang="it-IT" sz="1400" u="none" cap="none" strike="noStrike">
                <a:solidFill>
                  <a:schemeClr val="dk1"/>
                </a:solidFill>
                <a:latin typeface="Arial"/>
                <a:ea typeface="Arial"/>
                <a:cs typeface="Arial"/>
                <a:sym typeface="Arial"/>
              </a:rPr>
              <a:t>i metodi principali della classe System.IO.File</a:t>
            </a:r>
            <a:endParaRPr b="0" i="0" sz="1400" u="none" cap="none" strike="noStrike">
              <a:solidFill>
                <a:schemeClr val="dk1"/>
              </a:solidFill>
              <a:latin typeface="Arial"/>
              <a:ea typeface="Arial"/>
              <a:cs typeface="Arial"/>
              <a:sym typeface="Arial"/>
            </a:endParaRPr>
          </a:p>
        </p:txBody>
      </p:sp>
      <p:sp>
        <p:nvSpPr>
          <p:cNvPr id="528" name="Google Shape;528;p25"/>
          <p:cNvSpPr txBox="1"/>
          <p:nvPr/>
        </p:nvSpPr>
        <p:spPr>
          <a:xfrm>
            <a:off x="201168" y="566823"/>
            <a:ext cx="468241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rgbClr val="000000"/>
                </a:solidFill>
                <a:latin typeface="Arial"/>
                <a:ea typeface="Arial"/>
                <a:cs typeface="Arial"/>
                <a:sym typeface="Arial"/>
              </a:rPr>
              <a:t>Scrittura di un file di testo</a:t>
            </a:r>
            <a:endParaRPr b="0" i="0" sz="1400" u="sng" cap="none" strike="noStrike">
              <a:solidFill>
                <a:srgbClr val="000000"/>
              </a:solidFill>
              <a:latin typeface="Arial"/>
              <a:ea typeface="Arial"/>
              <a:cs typeface="Arial"/>
              <a:sym typeface="Arial"/>
            </a:endParaRPr>
          </a:p>
        </p:txBody>
      </p:sp>
      <p:pic>
        <p:nvPicPr>
          <p:cNvPr id="529" name="Google Shape;529;p25"/>
          <p:cNvPicPr preferRelativeResize="0"/>
          <p:nvPr/>
        </p:nvPicPr>
        <p:blipFill rotWithShape="1">
          <a:blip r:embed="rId3">
            <a:alphaModFix/>
          </a:blip>
          <a:srcRect b="0" l="0" r="0" t="0"/>
          <a:stretch/>
        </p:blipFill>
        <p:spPr>
          <a:xfrm>
            <a:off x="396667" y="2203757"/>
            <a:ext cx="3871295" cy="784928"/>
          </a:xfrm>
          <a:prstGeom prst="rect">
            <a:avLst/>
          </a:prstGeom>
          <a:noFill/>
          <a:ln>
            <a:noFill/>
          </a:ln>
        </p:spPr>
      </p:pic>
      <p:sp>
        <p:nvSpPr>
          <p:cNvPr id="530" name="Google Shape;530;p25"/>
          <p:cNvSpPr txBox="1"/>
          <p:nvPr/>
        </p:nvSpPr>
        <p:spPr>
          <a:xfrm>
            <a:off x="4445431" y="2380041"/>
            <a:ext cx="2952827"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Sovrascrive il file se esiste.</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Crea il file se non esiste.</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Ideale per testi brevi.</a:t>
            </a:r>
            <a:endParaRPr/>
          </a:p>
        </p:txBody>
      </p:sp>
      <p:pic>
        <p:nvPicPr>
          <p:cNvPr id="531" name="Google Shape;531;p25"/>
          <p:cNvPicPr preferRelativeResize="0"/>
          <p:nvPr/>
        </p:nvPicPr>
        <p:blipFill rotWithShape="1">
          <a:blip r:embed="rId4">
            <a:alphaModFix/>
          </a:blip>
          <a:srcRect b="0" l="0" r="0" t="0"/>
          <a:stretch/>
        </p:blipFill>
        <p:spPr>
          <a:xfrm>
            <a:off x="396667" y="4005523"/>
            <a:ext cx="5121084" cy="937341"/>
          </a:xfrm>
          <a:prstGeom prst="rect">
            <a:avLst/>
          </a:prstGeom>
          <a:noFill/>
          <a:ln>
            <a:noFill/>
          </a:ln>
        </p:spPr>
      </p:pic>
      <p:sp>
        <p:nvSpPr>
          <p:cNvPr id="532" name="Google Shape;532;p25"/>
          <p:cNvSpPr txBox="1"/>
          <p:nvPr/>
        </p:nvSpPr>
        <p:spPr>
          <a:xfrm>
            <a:off x="306324" y="1803356"/>
            <a:ext cx="6858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File</a:t>
            </a:r>
            <a:endParaRPr/>
          </a:p>
        </p:txBody>
      </p:sp>
      <p:sp>
        <p:nvSpPr>
          <p:cNvPr id="533" name="Google Shape;533;p25"/>
          <p:cNvSpPr txBox="1"/>
          <p:nvPr/>
        </p:nvSpPr>
        <p:spPr>
          <a:xfrm>
            <a:off x="326898" y="3524451"/>
            <a:ext cx="15803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StreamWriter</a:t>
            </a:r>
            <a:endParaRPr b="0" i="0" sz="1400" u="none" cap="none" strike="noStrike">
              <a:solidFill>
                <a:srgbClr val="000000"/>
              </a:solidFill>
              <a:latin typeface="Arial"/>
              <a:ea typeface="Arial"/>
              <a:cs typeface="Arial"/>
              <a:sym typeface="Arial"/>
            </a:endParaRPr>
          </a:p>
        </p:txBody>
      </p:sp>
      <p:sp>
        <p:nvSpPr>
          <p:cNvPr id="534" name="Google Shape;534;p25"/>
          <p:cNvSpPr/>
          <p:nvPr/>
        </p:nvSpPr>
        <p:spPr>
          <a:xfrm>
            <a:off x="5641467" y="3891907"/>
            <a:ext cx="3254883" cy="954107"/>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Maggiore controllo (append, buffer, encoding).</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Utile per file di grandi dimensioni o scritture multiple.</a:t>
            </a:r>
            <a:endParaRPr/>
          </a:p>
        </p:txBody>
      </p:sp>
      <p:sp>
        <p:nvSpPr>
          <p:cNvPr id="535" name="Google Shape;535;p25"/>
          <p:cNvSpPr/>
          <p:nvPr/>
        </p:nvSpPr>
        <p:spPr>
          <a:xfrm>
            <a:off x="396667" y="5846773"/>
            <a:ext cx="6051758" cy="523220"/>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append: true evita la sovrascrittura.</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Il blocco using chiude automaticamente il file</a:t>
            </a:r>
            <a:r>
              <a:rPr b="0" i="0" lang="it-IT"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sp>
        <p:nvSpPr>
          <p:cNvPr id="536" name="Google Shape;536;p25"/>
          <p:cNvSpPr txBox="1"/>
          <p:nvPr/>
        </p:nvSpPr>
        <p:spPr>
          <a:xfrm>
            <a:off x="326898" y="5323553"/>
            <a:ext cx="6858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000000"/>
                </a:solidFill>
                <a:latin typeface="Arial"/>
                <a:ea typeface="Arial"/>
                <a:cs typeface="Arial"/>
                <a:sym typeface="Arial"/>
              </a:rPr>
              <a:t>NOTE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7"/>
          <p:cNvSpPr txBox="1"/>
          <p:nvPr/>
        </p:nvSpPr>
        <p:spPr>
          <a:xfrm>
            <a:off x="201168" y="566823"/>
            <a:ext cx="468241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rgbClr val="000000"/>
                </a:solidFill>
                <a:latin typeface="Arial"/>
                <a:ea typeface="Arial"/>
                <a:cs typeface="Arial"/>
                <a:sym typeface="Arial"/>
              </a:rPr>
              <a:t>Scrittura di un file XML</a:t>
            </a:r>
            <a:endParaRPr b="0" i="0" sz="1400" u="sng" cap="none" strike="noStrike">
              <a:solidFill>
                <a:srgbClr val="000000"/>
              </a:solidFill>
              <a:latin typeface="Arial"/>
              <a:ea typeface="Arial"/>
              <a:cs typeface="Arial"/>
              <a:sym typeface="Arial"/>
            </a:endParaRPr>
          </a:p>
        </p:txBody>
      </p:sp>
      <p:sp>
        <p:nvSpPr>
          <p:cNvPr id="542" name="Google Shape;542;p67"/>
          <p:cNvSpPr txBox="1"/>
          <p:nvPr/>
        </p:nvSpPr>
        <p:spPr>
          <a:xfrm>
            <a:off x="369093" y="1320909"/>
            <a:ext cx="847963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Un file </a:t>
            </a:r>
            <a:r>
              <a:rPr b="1" i="0" lang="it-IT" sz="1400" u="none" cap="none" strike="noStrike">
                <a:solidFill>
                  <a:srgbClr val="000000"/>
                </a:solidFill>
                <a:latin typeface="Arial"/>
                <a:ea typeface="Arial"/>
                <a:cs typeface="Arial"/>
                <a:sym typeface="Arial"/>
              </a:rPr>
              <a:t>XML</a:t>
            </a:r>
            <a:r>
              <a:rPr b="0" i="0" lang="it-IT" sz="1400" u="none" cap="none" strike="noStrike">
                <a:solidFill>
                  <a:srgbClr val="000000"/>
                </a:solidFill>
                <a:latin typeface="Arial"/>
                <a:ea typeface="Arial"/>
                <a:cs typeface="Arial"/>
                <a:sym typeface="Arial"/>
              </a:rPr>
              <a:t> (eXtensible Markup Language) è un formato di testo semplice e leggibile dall'uomo e dalla macchina, usato per memorizzare e trasportare dati in modo strutturato. È un linguaggio di </a:t>
            </a:r>
            <a:r>
              <a:rPr b="1" i="0" lang="it-IT" sz="1400" u="none" cap="none" strike="noStrike">
                <a:solidFill>
                  <a:srgbClr val="000000"/>
                </a:solidFill>
                <a:latin typeface="Arial"/>
                <a:ea typeface="Arial"/>
                <a:cs typeface="Arial"/>
                <a:sym typeface="Arial"/>
              </a:rPr>
              <a:t>markup</a:t>
            </a:r>
            <a:r>
              <a:rPr b="0" i="0" lang="it-IT" sz="1400" u="none" cap="none" strike="noStrike">
                <a:solidFill>
                  <a:srgbClr val="000000"/>
                </a:solidFill>
                <a:latin typeface="Arial"/>
                <a:ea typeface="Arial"/>
                <a:cs typeface="Arial"/>
                <a:sym typeface="Arial"/>
              </a:rPr>
              <a:t>, il che significa che utilizza dei tag per definire la struttura e il significato dei dati, in modo simile all'HTML. La differenza principale è che i tag XML non sono predefiniti, ma puoi crearli tu per descrivere i tuoi dati.</a:t>
            </a:r>
            <a:endParaRPr/>
          </a:p>
        </p:txBody>
      </p:sp>
      <p:sp>
        <p:nvSpPr>
          <p:cNvPr id="543" name="Google Shape;543;p67"/>
          <p:cNvSpPr/>
          <p:nvPr/>
        </p:nvSpPr>
        <p:spPr>
          <a:xfrm>
            <a:off x="369093" y="2463939"/>
            <a:ext cx="4812507" cy="397031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0" lang="it-IT" sz="1400" u="none" cap="none" strike="noStrike">
                <a:solidFill>
                  <a:schemeClr val="dk1"/>
                </a:solidFill>
                <a:latin typeface="Arial"/>
                <a:ea typeface="Arial"/>
                <a:cs typeface="Arial"/>
                <a:sym typeface="Arial"/>
              </a:rPr>
              <a:t>Dove viene usato</a:t>
            </a:r>
            <a:endParaRPr/>
          </a:p>
          <a:p>
            <a:pPr indent="-285750" lvl="0" marL="285750" marR="0" rtl="0" algn="l">
              <a:lnSpc>
                <a:spcPct val="100000"/>
              </a:lnSpc>
              <a:spcBef>
                <a:spcPts val="0"/>
              </a:spcBef>
              <a:spcAft>
                <a:spcPts val="0"/>
              </a:spcAft>
              <a:buClr>
                <a:schemeClr val="dk1"/>
              </a:buClr>
              <a:buSzPts val="1400"/>
              <a:buFont typeface="Arial"/>
              <a:buChar char="•"/>
            </a:pPr>
            <a:r>
              <a:rPr b="1" i="1" lang="it-IT" sz="1400" u="none" cap="none" strike="noStrike">
                <a:solidFill>
                  <a:schemeClr val="dk1"/>
                </a:solidFill>
                <a:latin typeface="Arial"/>
                <a:ea typeface="Arial"/>
                <a:cs typeface="Arial"/>
                <a:sym typeface="Arial"/>
              </a:rPr>
              <a:t>Web Services e API</a:t>
            </a:r>
            <a:r>
              <a:rPr b="0" i="0" lang="it-IT" sz="1400" u="none" cap="none" strike="noStrike">
                <a:solidFill>
                  <a:schemeClr val="dk1"/>
                </a:solidFill>
                <a:latin typeface="Arial"/>
                <a:ea typeface="Arial"/>
                <a:cs typeface="Arial"/>
                <a:sym typeface="Arial"/>
              </a:rPr>
              <a:t>: in passato, XML era il formato standard per lo scambio di dati tra applicazioni web (ad es. con SOAP), oggi, JSON è spesso preferito per la sua semplicità, ma XML è ancora ampiamente utilizzato in settori come la finanza e l'industria.</a:t>
            </a:r>
            <a:endParaRPr/>
          </a:p>
          <a:p>
            <a:pPr indent="-285750" lvl="0" marL="285750" marR="0" rtl="0" algn="l">
              <a:lnSpc>
                <a:spcPct val="100000"/>
              </a:lnSpc>
              <a:spcBef>
                <a:spcPts val="0"/>
              </a:spcBef>
              <a:spcAft>
                <a:spcPts val="0"/>
              </a:spcAft>
              <a:buClr>
                <a:schemeClr val="dk1"/>
              </a:buClr>
              <a:buSzPts val="1400"/>
              <a:buFont typeface="Arial"/>
              <a:buChar char="•"/>
            </a:pPr>
            <a:r>
              <a:rPr b="1" i="1" lang="it-IT" sz="1400" u="none" cap="none" strike="noStrike">
                <a:solidFill>
                  <a:schemeClr val="dk1"/>
                </a:solidFill>
                <a:latin typeface="Arial"/>
                <a:ea typeface="Arial"/>
                <a:cs typeface="Arial"/>
                <a:sym typeface="Arial"/>
              </a:rPr>
              <a:t>Configurazione di Software</a:t>
            </a:r>
            <a:r>
              <a:rPr b="0" i="0" lang="it-IT" sz="1400" u="none" cap="none" strike="noStrike">
                <a:solidFill>
                  <a:schemeClr val="dk1"/>
                </a:solidFill>
                <a:latin typeface="Arial"/>
                <a:ea typeface="Arial"/>
                <a:cs typeface="Arial"/>
                <a:sym typeface="Arial"/>
              </a:rPr>
              <a:t>: molti programmi utilizzano file XML per salvare le impostazioni di configurazione. esempio, in .NET, i file app.config sono in formato XML.</a:t>
            </a:r>
            <a:endParaRPr/>
          </a:p>
          <a:p>
            <a:pPr indent="-285750" lvl="0" marL="285750" marR="0" rtl="0" algn="l">
              <a:lnSpc>
                <a:spcPct val="100000"/>
              </a:lnSpc>
              <a:spcBef>
                <a:spcPts val="0"/>
              </a:spcBef>
              <a:spcAft>
                <a:spcPts val="0"/>
              </a:spcAft>
              <a:buClr>
                <a:schemeClr val="dk1"/>
              </a:buClr>
              <a:buSzPts val="1400"/>
              <a:buFont typeface="Arial"/>
              <a:buChar char="•"/>
            </a:pPr>
            <a:r>
              <a:rPr b="1" i="1" lang="it-IT" sz="1400" u="none" cap="none" strike="noStrike">
                <a:solidFill>
                  <a:schemeClr val="dk1"/>
                </a:solidFill>
                <a:latin typeface="Arial"/>
                <a:ea typeface="Arial"/>
                <a:cs typeface="Arial"/>
                <a:sym typeface="Arial"/>
              </a:rPr>
              <a:t>Formato di Documenti</a:t>
            </a:r>
            <a:r>
              <a:rPr b="0" i="0" lang="it-IT" sz="1400" u="none" cap="none" strike="noStrike">
                <a:solidFill>
                  <a:schemeClr val="dk1"/>
                </a:solidFill>
                <a:latin typeface="Arial"/>
                <a:ea typeface="Arial"/>
                <a:cs typeface="Arial"/>
                <a:sym typeface="Arial"/>
              </a:rPr>
              <a:t>: formati di file come DOCX (Microsoft Word), XLSX (Excel) e ODT (OpenOffice/LibreOffice) sono archivi compressi che contengono file XML per memorizzare il contenuto e la formattazione del documento.</a:t>
            </a:r>
            <a:endParaRPr/>
          </a:p>
          <a:p>
            <a:pPr indent="-285750" lvl="0" marL="285750" marR="0" rtl="0" algn="l">
              <a:lnSpc>
                <a:spcPct val="100000"/>
              </a:lnSpc>
              <a:spcBef>
                <a:spcPts val="0"/>
              </a:spcBef>
              <a:spcAft>
                <a:spcPts val="0"/>
              </a:spcAft>
              <a:buClr>
                <a:schemeClr val="dk1"/>
              </a:buClr>
              <a:buSzPts val="1400"/>
              <a:buFont typeface="Arial"/>
              <a:buChar char="•"/>
            </a:pPr>
            <a:r>
              <a:rPr b="1" i="1" lang="it-IT" sz="1400" u="none" cap="none" strike="noStrike">
                <a:solidFill>
                  <a:schemeClr val="dk1"/>
                </a:solidFill>
                <a:latin typeface="Arial"/>
                <a:ea typeface="Arial"/>
                <a:cs typeface="Arial"/>
                <a:sym typeface="Arial"/>
              </a:rPr>
              <a:t>Sistemi di Dati</a:t>
            </a:r>
            <a:r>
              <a:rPr b="0" i="0" lang="it-IT" sz="1400" u="none" cap="none" strike="noStrike">
                <a:solidFill>
                  <a:schemeClr val="dk1"/>
                </a:solidFill>
                <a:latin typeface="Arial"/>
                <a:ea typeface="Arial"/>
                <a:cs typeface="Arial"/>
                <a:sym typeface="Arial"/>
              </a:rPr>
              <a:t>: viene usato per trasferire dati tra sistemi eterogenei che non condividono la stessa piattaforma o lo stesso linguaggio di programmazione.</a:t>
            </a:r>
            <a:endParaRPr/>
          </a:p>
        </p:txBody>
      </p:sp>
      <p:pic>
        <p:nvPicPr>
          <p:cNvPr id="544" name="Google Shape;544;p67"/>
          <p:cNvPicPr preferRelativeResize="0"/>
          <p:nvPr/>
        </p:nvPicPr>
        <p:blipFill rotWithShape="1">
          <a:blip r:embed="rId3">
            <a:alphaModFix/>
          </a:blip>
          <a:srcRect b="0" l="0" r="0" t="0"/>
          <a:stretch/>
        </p:blipFill>
        <p:spPr>
          <a:xfrm>
            <a:off x="5475388" y="2659811"/>
            <a:ext cx="3299519" cy="3067159"/>
          </a:xfrm>
          <a:prstGeom prst="rect">
            <a:avLst/>
          </a:prstGeom>
          <a:noFill/>
          <a:ln>
            <a:noFill/>
          </a:ln>
        </p:spPr>
      </p:pic>
      <p:sp>
        <p:nvSpPr>
          <p:cNvPr id="545" name="Google Shape;545;p67"/>
          <p:cNvSpPr txBox="1"/>
          <p:nvPr/>
        </p:nvSpPr>
        <p:spPr>
          <a:xfrm>
            <a:off x="0" y="-34434"/>
            <a:ext cx="4056558"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Calibri"/>
              <a:buNone/>
            </a:pPr>
            <a:r>
              <a:rPr b="0" i="0" lang="it-IT" sz="2000" u="none" cap="none" strike="noStrike">
                <a:solidFill>
                  <a:srgbClr val="17365D"/>
                </a:solidFill>
                <a:latin typeface="Calibri"/>
                <a:ea typeface="Calibri"/>
                <a:cs typeface="Calibri"/>
                <a:sym typeface="Calibri"/>
              </a:rPr>
              <a:t>Interazione con i file, I/O e XML (4)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nvSpPr>
        <p:spPr>
          <a:xfrm>
            <a:off x="137160" y="599061"/>
            <a:ext cx="7002173"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Installazione di </a:t>
            </a:r>
            <a:r>
              <a:rPr b="1" i="0" lang="it-IT" sz="2000" u="sng" cap="none" strike="noStrike">
                <a:solidFill>
                  <a:schemeClr val="dk1"/>
                </a:solidFill>
                <a:latin typeface="Calibri"/>
                <a:ea typeface="Calibri"/>
                <a:cs typeface="Calibri"/>
                <a:sym typeface="Calibri"/>
              </a:rPr>
              <a:t>strumenti</a:t>
            </a:r>
            <a:r>
              <a:rPr b="0" i="0" lang="it-IT" sz="1800" u="sng" cap="none" strike="noStrike">
                <a:solidFill>
                  <a:schemeClr val="dk1"/>
                </a:solidFill>
                <a:latin typeface="Calibri"/>
                <a:ea typeface="Calibri"/>
                <a:cs typeface="Calibri"/>
                <a:sym typeface="Calibri"/>
              </a:rPr>
              <a:t> di sviluppo (Visual Studio, Visual Studio Code)</a:t>
            </a:r>
            <a:endParaRPr b="0" i="0" sz="1400" u="sng" cap="none" strike="noStrike">
              <a:solidFill>
                <a:srgbClr val="000000"/>
              </a:solidFill>
              <a:latin typeface="Arial"/>
              <a:ea typeface="Arial"/>
              <a:cs typeface="Arial"/>
              <a:sym typeface="Arial"/>
            </a:endParaRPr>
          </a:p>
        </p:txBody>
      </p:sp>
      <p:pic>
        <p:nvPicPr>
          <p:cNvPr descr="Immagine che contiene testo, software, Software multimediale, Icona del computer&#10;&#10;Il contenuto generato dall'IA potrebbe non essere corretto." id="120" name="Google Shape;120;p6"/>
          <p:cNvPicPr preferRelativeResize="0"/>
          <p:nvPr/>
        </p:nvPicPr>
        <p:blipFill rotWithShape="1">
          <a:blip r:embed="rId3">
            <a:alphaModFix/>
          </a:blip>
          <a:srcRect b="0" l="0" r="0" t="0"/>
          <a:stretch/>
        </p:blipFill>
        <p:spPr>
          <a:xfrm>
            <a:off x="4344304" y="3869867"/>
            <a:ext cx="4572000" cy="2509998"/>
          </a:xfrm>
          <a:prstGeom prst="rect">
            <a:avLst/>
          </a:prstGeom>
          <a:noFill/>
          <a:ln>
            <a:noFill/>
          </a:ln>
        </p:spPr>
      </p:pic>
      <p:sp>
        <p:nvSpPr>
          <p:cNvPr id="121" name="Google Shape;121;p6"/>
          <p:cNvSpPr txBox="1"/>
          <p:nvPr/>
        </p:nvSpPr>
        <p:spPr>
          <a:xfrm>
            <a:off x="4344304" y="1183112"/>
            <a:ext cx="4572000"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Microsoft Visual Studio</a:t>
            </a:r>
            <a:r>
              <a:rPr b="0" i="0" lang="it-IT" sz="1800" u="none" cap="none" strike="noStrike">
                <a:solidFill>
                  <a:schemeClr val="dk1"/>
                </a:solidFill>
                <a:latin typeface="Calibri"/>
                <a:ea typeface="Calibri"/>
                <a:cs typeface="Calibri"/>
                <a:sym typeface="Calibri"/>
              </a:rPr>
              <a:t> è un ambiente di sviluppo integrato (IDE) avanzato, pensato per la creazione di applicazioni enterprise e la collaborazione tra teams. Supporta vari linguaggi come C#, C++, Visual Basic e Python, offrendo strumenti robusti per il debugging, il testing e la gestione del ciclo di vita del software. </a:t>
            </a:r>
            <a:endParaRPr b="0" i="0" sz="1400" u="none" cap="none" strike="noStrike">
              <a:solidFill>
                <a:srgbClr val="000000"/>
              </a:solidFill>
              <a:latin typeface="Arial"/>
              <a:ea typeface="Arial"/>
              <a:cs typeface="Arial"/>
              <a:sym typeface="Arial"/>
            </a:endParaRPr>
          </a:p>
        </p:txBody>
      </p:sp>
      <p:pic>
        <p:nvPicPr>
          <p:cNvPr descr="Screenshot dell'IDE di Visual Studio che mostra la posizione di Esplora soluzioni." id="122" name="Google Shape;122;p6"/>
          <p:cNvPicPr preferRelativeResize="0"/>
          <p:nvPr/>
        </p:nvPicPr>
        <p:blipFill rotWithShape="1">
          <a:blip r:embed="rId4">
            <a:alphaModFix/>
          </a:blip>
          <a:srcRect b="0" l="0" r="0" t="0"/>
          <a:stretch/>
        </p:blipFill>
        <p:spPr>
          <a:xfrm>
            <a:off x="227696" y="1183112"/>
            <a:ext cx="4014216" cy="2499128"/>
          </a:xfrm>
          <a:prstGeom prst="rect">
            <a:avLst/>
          </a:prstGeom>
          <a:noFill/>
          <a:ln>
            <a:noFill/>
          </a:ln>
        </p:spPr>
      </p:pic>
      <p:sp>
        <p:nvSpPr>
          <p:cNvPr id="123" name="Google Shape;123;p6"/>
          <p:cNvSpPr txBox="1"/>
          <p:nvPr/>
        </p:nvSpPr>
        <p:spPr>
          <a:xfrm>
            <a:off x="137160" y="3869867"/>
            <a:ext cx="3904488"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Visual Studio Code</a:t>
            </a:r>
            <a:r>
              <a:rPr b="0" i="0" lang="it-IT" sz="1800" u="none" cap="none" strike="noStrike">
                <a:solidFill>
                  <a:schemeClr val="dk1"/>
                </a:solidFill>
                <a:latin typeface="Calibri"/>
                <a:ea typeface="Calibri"/>
                <a:cs typeface="Calibri"/>
                <a:sym typeface="Calibri"/>
              </a:rPr>
              <a:t> è un editor di codice sorgente leggero, open-source e multipiattaforma, progettato per essere veloce e altamente personalizzabile. Supporta una vasta gamma di linguaggi di programmazione tramite estensioni, e integra funzionalità come il controllo versione Git, debugging e IntelliSense. </a:t>
            </a:r>
            <a:endParaRPr b="0" i="0" sz="1400" u="none" cap="none" strike="noStrike">
              <a:solidFill>
                <a:srgbClr val="000000"/>
              </a:solidFill>
              <a:latin typeface="Arial"/>
              <a:ea typeface="Arial"/>
              <a:cs typeface="Arial"/>
              <a:sym typeface="Arial"/>
            </a:endParaRPr>
          </a:p>
        </p:txBody>
      </p:sp>
      <p:sp>
        <p:nvSpPr>
          <p:cNvPr id="124" name="Google Shape;124;p6"/>
          <p:cNvSpPr txBox="1"/>
          <p:nvPr/>
        </p:nvSpPr>
        <p:spPr>
          <a:xfrm>
            <a:off x="10470" y="0"/>
            <a:ext cx="3297045"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1600" u="none" cap="none" strike="noStrike">
                <a:solidFill>
                  <a:srgbClr val="17365D"/>
                </a:solidFill>
                <a:latin typeface="Calibri"/>
                <a:ea typeface="Calibri"/>
                <a:cs typeface="Calibri"/>
                <a:sym typeface="Calibri"/>
              </a:rPr>
              <a:t>Introduzione a .NET e C# - 6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8"/>
          <p:cNvSpPr/>
          <p:nvPr/>
        </p:nvSpPr>
        <p:spPr>
          <a:xfrm>
            <a:off x="201168" y="993707"/>
            <a:ext cx="8395372"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it-IT" sz="1400" u="none" cap="none" strike="noStrike">
                <a:solidFill>
                  <a:schemeClr val="dk1"/>
                </a:solidFill>
                <a:latin typeface="Arial"/>
                <a:ea typeface="Arial"/>
                <a:cs typeface="Arial"/>
                <a:sym typeface="Arial"/>
              </a:rPr>
              <a:t>L'approccio più comune e moderno utilizza lo spazio dei nomi System.Xml.Linq con l'oggetto XDocument. Questo metodo, noto come </a:t>
            </a:r>
            <a:r>
              <a:rPr b="1" i="0" lang="it-IT" sz="1400" u="none" cap="none" strike="noStrike">
                <a:solidFill>
                  <a:schemeClr val="dk1"/>
                </a:solidFill>
                <a:latin typeface="Arial"/>
                <a:ea typeface="Arial"/>
                <a:cs typeface="Arial"/>
                <a:sym typeface="Arial"/>
              </a:rPr>
              <a:t>LINQ to XML</a:t>
            </a:r>
            <a:r>
              <a:rPr b="0" i="0" lang="it-IT" sz="1400" u="none" cap="none" strike="noStrike">
                <a:solidFill>
                  <a:schemeClr val="dk1"/>
                </a:solidFill>
                <a:latin typeface="Arial"/>
                <a:ea typeface="Arial"/>
                <a:cs typeface="Arial"/>
                <a:sym typeface="Arial"/>
              </a:rPr>
              <a:t>, semplifica la lettura, la scrittura e la manipolazione dei dati XML. </a:t>
            </a:r>
            <a:endParaRPr/>
          </a:p>
        </p:txBody>
      </p:sp>
      <p:sp>
        <p:nvSpPr>
          <p:cNvPr id="551" name="Google Shape;551;p68"/>
          <p:cNvSpPr txBox="1"/>
          <p:nvPr/>
        </p:nvSpPr>
        <p:spPr>
          <a:xfrm>
            <a:off x="201168" y="566823"/>
            <a:ext cx="4682413"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rgbClr val="000000"/>
                </a:solidFill>
                <a:latin typeface="Arial"/>
                <a:ea typeface="Arial"/>
                <a:cs typeface="Arial"/>
                <a:sym typeface="Arial"/>
              </a:rPr>
              <a:t>Scrittura di un file XML</a:t>
            </a:r>
            <a:endParaRPr b="0" i="0" sz="1400" u="sng" cap="none" strike="noStrike">
              <a:solidFill>
                <a:srgbClr val="000000"/>
              </a:solidFill>
              <a:latin typeface="Arial"/>
              <a:ea typeface="Arial"/>
              <a:cs typeface="Arial"/>
              <a:sym typeface="Arial"/>
            </a:endParaRPr>
          </a:p>
        </p:txBody>
      </p:sp>
      <p:sp>
        <p:nvSpPr>
          <p:cNvPr id="552" name="Google Shape;552;p68"/>
          <p:cNvSpPr/>
          <p:nvPr/>
        </p:nvSpPr>
        <p:spPr>
          <a:xfrm>
            <a:off x="201168" y="5055188"/>
            <a:ext cx="8674989" cy="181588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0" lang="it-IT" sz="1400" u="none" cap="none" strike="noStrike">
                <a:solidFill>
                  <a:schemeClr val="dk1"/>
                </a:solidFill>
                <a:latin typeface="Arial"/>
                <a:ea typeface="Arial"/>
                <a:cs typeface="Arial"/>
                <a:sym typeface="Arial"/>
              </a:rPr>
              <a:t>Spiegazione:</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XDocument</a:t>
            </a:r>
            <a:r>
              <a:rPr b="0" i="0" lang="it-IT" sz="1400" u="none" cap="none" strike="noStrike">
                <a:solidFill>
                  <a:schemeClr val="dk1"/>
                </a:solidFill>
                <a:latin typeface="Arial"/>
                <a:ea typeface="Arial"/>
                <a:cs typeface="Arial"/>
                <a:sym typeface="Arial"/>
              </a:rPr>
              <a:t>: L'oggetto principale che rappresenta l'intero documento XML.</a:t>
            </a:r>
            <a:endParaRPr/>
          </a:p>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XElement</a:t>
            </a:r>
            <a:r>
              <a:rPr b="0" i="0" lang="it-IT" sz="1400" u="none" cap="none" strike="noStrike">
                <a:solidFill>
                  <a:schemeClr val="dk1"/>
                </a:solidFill>
                <a:latin typeface="Arial"/>
                <a:ea typeface="Arial"/>
                <a:cs typeface="Arial"/>
                <a:sym typeface="Arial"/>
              </a:rPr>
              <a:t>: Crea un nuovo elemento XML con il nome specificato. Gli elementi possono contenere altri elementi, creando la gerarchia del documento.</a:t>
            </a:r>
            <a:endParaRPr/>
          </a:p>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XAttribute</a:t>
            </a:r>
            <a:r>
              <a:rPr b="0" i="0" lang="it-IT" sz="1400" u="none" cap="none" strike="noStrike">
                <a:solidFill>
                  <a:schemeClr val="dk1"/>
                </a:solidFill>
                <a:latin typeface="Arial"/>
                <a:ea typeface="Arial"/>
                <a:cs typeface="Arial"/>
                <a:sym typeface="Arial"/>
              </a:rPr>
              <a:t>: Aggiunge un attributo a un XElement.</a:t>
            </a:r>
            <a:endParaRPr/>
          </a:p>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XComment</a:t>
            </a:r>
            <a:r>
              <a:rPr b="0" i="0" lang="it-IT" sz="1400" u="none" cap="none" strike="noStrike">
                <a:solidFill>
                  <a:schemeClr val="dk1"/>
                </a:solidFill>
                <a:latin typeface="Arial"/>
                <a:ea typeface="Arial"/>
                <a:cs typeface="Arial"/>
                <a:sym typeface="Arial"/>
              </a:rPr>
              <a:t>: Aggiunge un commento all'XML per migliorare la leggibilità.</a:t>
            </a:r>
            <a:endParaRPr/>
          </a:p>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documento.Save("biblioteca.xml")</a:t>
            </a:r>
            <a:r>
              <a:rPr b="0" i="0" lang="it-IT" sz="1400" u="none" cap="none" strike="noStrike">
                <a:solidFill>
                  <a:schemeClr val="dk1"/>
                </a:solidFill>
                <a:latin typeface="Arial"/>
                <a:ea typeface="Arial"/>
                <a:cs typeface="Arial"/>
                <a:sym typeface="Arial"/>
              </a:rPr>
              <a:t>: Salva la struttura XML in un file chiamato biblioteca.xml.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553" name="Google Shape;553;p68"/>
          <p:cNvPicPr preferRelativeResize="0"/>
          <p:nvPr/>
        </p:nvPicPr>
        <p:blipFill rotWithShape="1">
          <a:blip r:embed="rId3">
            <a:alphaModFix/>
          </a:blip>
          <a:srcRect b="0" l="0" r="0" t="0"/>
          <a:stretch/>
        </p:blipFill>
        <p:spPr>
          <a:xfrm>
            <a:off x="267843" y="1783860"/>
            <a:ext cx="5090601" cy="3055885"/>
          </a:xfrm>
          <a:prstGeom prst="rect">
            <a:avLst/>
          </a:prstGeom>
          <a:noFill/>
          <a:ln>
            <a:noFill/>
          </a:ln>
        </p:spPr>
      </p:pic>
      <p:pic>
        <p:nvPicPr>
          <p:cNvPr id="554" name="Google Shape;554;p68"/>
          <p:cNvPicPr preferRelativeResize="0"/>
          <p:nvPr/>
        </p:nvPicPr>
        <p:blipFill rotWithShape="1">
          <a:blip r:embed="rId4">
            <a:alphaModFix/>
          </a:blip>
          <a:srcRect b="0" l="0" r="0" t="0"/>
          <a:stretch/>
        </p:blipFill>
        <p:spPr>
          <a:xfrm>
            <a:off x="5425119" y="1802812"/>
            <a:ext cx="3517713" cy="2141406"/>
          </a:xfrm>
          <a:prstGeom prst="rect">
            <a:avLst/>
          </a:prstGeom>
          <a:noFill/>
          <a:ln>
            <a:noFill/>
          </a:ln>
        </p:spPr>
      </p:pic>
      <p:sp>
        <p:nvSpPr>
          <p:cNvPr id="555" name="Google Shape;555;p68"/>
          <p:cNvSpPr txBox="1"/>
          <p:nvPr/>
        </p:nvSpPr>
        <p:spPr>
          <a:xfrm>
            <a:off x="5676900" y="4391025"/>
            <a:ext cx="30575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FF0000"/>
                </a:solidFill>
                <a:latin typeface="Arial"/>
                <a:ea typeface="Arial"/>
                <a:cs typeface="Arial"/>
                <a:sym typeface="Arial"/>
              </a:rPr>
              <a:t>Vedi VS22 per il codice di lettura</a:t>
            </a:r>
            <a:endParaRPr/>
          </a:p>
        </p:txBody>
      </p:sp>
      <p:sp>
        <p:nvSpPr>
          <p:cNvPr id="556" name="Google Shape;556;p68"/>
          <p:cNvSpPr txBox="1"/>
          <p:nvPr/>
        </p:nvSpPr>
        <p:spPr>
          <a:xfrm>
            <a:off x="0" y="-34434"/>
            <a:ext cx="4056558"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Calibri"/>
              <a:buNone/>
            </a:pPr>
            <a:r>
              <a:rPr b="0" i="0" lang="it-IT" sz="2000" u="none" cap="none" strike="noStrike">
                <a:solidFill>
                  <a:srgbClr val="17365D"/>
                </a:solidFill>
                <a:latin typeface="Calibri"/>
                <a:ea typeface="Calibri"/>
                <a:cs typeface="Calibri"/>
                <a:sym typeface="Calibri"/>
              </a:rPr>
              <a:t>Interazione con i file, I/O e XML (4)</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6"/>
          <p:cNvSpPr txBox="1"/>
          <p:nvPr/>
        </p:nvSpPr>
        <p:spPr>
          <a:xfrm>
            <a:off x="457200" y="1044684"/>
            <a:ext cx="832485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La </a:t>
            </a:r>
            <a:r>
              <a:rPr b="1" i="0" lang="it-IT" sz="1400" u="none" cap="none" strike="noStrike">
                <a:solidFill>
                  <a:srgbClr val="000000"/>
                </a:solidFill>
                <a:latin typeface="Arial"/>
                <a:ea typeface="Arial"/>
                <a:cs typeface="Arial"/>
                <a:sym typeface="Arial"/>
              </a:rPr>
              <a:t>Reflection</a:t>
            </a:r>
            <a:r>
              <a:rPr b="0" i="0" lang="it-IT" sz="1400" u="none" cap="none" strike="noStrike">
                <a:solidFill>
                  <a:srgbClr val="000000"/>
                </a:solidFill>
                <a:latin typeface="Arial"/>
                <a:ea typeface="Arial"/>
                <a:cs typeface="Arial"/>
                <a:sym typeface="Arial"/>
              </a:rPr>
              <a:t> è un meccanismo del linguaggio C# che ti permette di esaminare i metadati di tipi, metodi, proprietà e altre strutture del codice in fase di esecuzione. In altre parole, puoi ispezionare dinamicamente il codice di un'applicazione senza averne a priori una conoscenza completa. È come se il programma potesse "guardarsi allo specchio" per scoprire cosa contiene.</a:t>
            </a:r>
            <a:endParaRPr/>
          </a:p>
        </p:txBody>
      </p:sp>
      <p:sp>
        <p:nvSpPr>
          <p:cNvPr id="562" name="Google Shape;562;p26"/>
          <p:cNvSpPr/>
          <p:nvPr/>
        </p:nvSpPr>
        <p:spPr>
          <a:xfrm>
            <a:off x="457200" y="4128667"/>
            <a:ext cx="8324850" cy="246221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0" lang="it-IT" sz="1400" u="none" cap="none" strike="noStrike">
                <a:solidFill>
                  <a:schemeClr val="dk1"/>
                </a:solidFill>
                <a:latin typeface="Arial"/>
                <a:ea typeface="Arial"/>
                <a:cs typeface="Arial"/>
                <a:sym typeface="Arial"/>
              </a:rPr>
              <a:t>Quando Usare la Reflection</a:t>
            </a:r>
            <a:endParaRPr b="1"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La reflection è uno strumento molto potente, ma va usato con cautela a causa del suo impatto sulle prestazioni. È particolarmente utile in scenari come:</a:t>
            </a:r>
            <a:endParaRPr/>
          </a:p>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Framework e librerie</a:t>
            </a:r>
            <a:r>
              <a:rPr b="0" i="0" lang="it-IT" sz="1400" u="none" cap="none" strike="noStrike">
                <a:solidFill>
                  <a:schemeClr val="dk1"/>
                </a:solidFill>
                <a:latin typeface="Arial"/>
                <a:ea typeface="Arial"/>
                <a:cs typeface="Arial"/>
                <a:sym typeface="Arial"/>
              </a:rPr>
              <a:t>: I framework come Entity Framework o i serializzatori JSON (come Newtonsoft.Json) usano la reflection per mappare dinamicamente le proprietà di un oggetto alle colonne di un database o ai campi di un file JSON.</a:t>
            </a:r>
            <a:endParaRPr/>
          </a:p>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Caricamento di plugin</a:t>
            </a:r>
            <a:r>
              <a:rPr b="0" i="0" lang="it-IT" sz="1400" u="none" cap="none" strike="noStrike">
                <a:solidFill>
                  <a:schemeClr val="dk1"/>
                </a:solidFill>
                <a:latin typeface="Arial"/>
                <a:ea typeface="Arial"/>
                <a:cs typeface="Arial"/>
                <a:sym typeface="Arial"/>
              </a:rPr>
              <a:t>: Permette di caricare assembly (file .dll) e di eseguire codice da essi senza che siano stati compilati inizialmente con l'applicazione principale.</a:t>
            </a:r>
            <a:endParaRPr/>
          </a:p>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Aggiunta di funzionalità dinamiche</a:t>
            </a:r>
            <a:r>
              <a:rPr b="0" i="0" lang="it-IT" sz="1400" u="none" cap="none" strike="noStrike">
                <a:solidFill>
                  <a:schemeClr val="dk1"/>
                </a:solidFill>
                <a:latin typeface="Arial"/>
                <a:ea typeface="Arial"/>
                <a:cs typeface="Arial"/>
                <a:sym typeface="Arial"/>
              </a:rPr>
              <a:t>: In applicazioni che necessitano di estensioni o di configurazioni runtime.</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563" name="Google Shape;563;p26"/>
          <p:cNvPicPr preferRelativeResize="0"/>
          <p:nvPr/>
        </p:nvPicPr>
        <p:blipFill rotWithShape="1">
          <a:blip r:embed="rId3">
            <a:alphaModFix/>
          </a:blip>
          <a:srcRect b="0" l="0" r="0" t="0"/>
          <a:stretch/>
        </p:blipFill>
        <p:spPr>
          <a:xfrm>
            <a:off x="1921923" y="2154954"/>
            <a:ext cx="5128704" cy="1760373"/>
          </a:xfrm>
          <a:prstGeom prst="rect">
            <a:avLst/>
          </a:prstGeom>
          <a:noFill/>
          <a:ln>
            <a:noFill/>
          </a:ln>
        </p:spPr>
      </p:pic>
      <p:sp>
        <p:nvSpPr>
          <p:cNvPr id="564" name="Google Shape;564;p26"/>
          <p:cNvSpPr txBox="1"/>
          <p:nvPr/>
        </p:nvSpPr>
        <p:spPr>
          <a:xfrm>
            <a:off x="0" y="0"/>
            <a:ext cx="3580308"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Reflection e metadati (4)</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7"/>
          <p:cNvSpPr txBox="1"/>
          <p:nvPr/>
        </p:nvSpPr>
        <p:spPr>
          <a:xfrm>
            <a:off x="363855" y="822218"/>
            <a:ext cx="8083296"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I database relazionali sono stati inventati negli anni ’70. Vengono interrogati tramite il linguaggio </a:t>
            </a:r>
            <a:r>
              <a:rPr b="1" i="0" lang="it-IT" sz="1400" u="none" cap="none" strike="noStrike">
                <a:solidFill>
                  <a:srgbClr val="000000"/>
                </a:solidFill>
                <a:latin typeface="Arial"/>
                <a:ea typeface="Arial"/>
                <a:cs typeface="Arial"/>
                <a:sym typeface="Arial"/>
              </a:rPr>
              <a:t>SQL (Structured Query Language)</a:t>
            </a:r>
            <a:r>
              <a:rPr b="0" i="0" lang="it-IT" sz="1400" u="none" cap="none" strike="noStrike">
                <a:solidFill>
                  <a:srgbClr val="000000"/>
                </a:solidFill>
                <a:latin typeface="Arial"/>
                <a:ea typeface="Arial"/>
                <a:cs typeface="Arial"/>
                <a:sym typeface="Arial"/>
              </a:rPr>
              <a:t>. All’epoca, i costi di archiviazione dei dati erano elevati, quindi si cercava di ridurre al minimo la duplicazione dei dati. I dati vengono memorizzati in strutture </a:t>
            </a:r>
            <a:r>
              <a:rPr b="1" i="0" lang="it-IT" sz="1400" u="none" cap="none" strike="noStrike">
                <a:solidFill>
                  <a:srgbClr val="000000"/>
                </a:solidFill>
                <a:latin typeface="Arial"/>
                <a:ea typeface="Arial"/>
                <a:cs typeface="Arial"/>
                <a:sym typeface="Arial"/>
              </a:rPr>
              <a:t>tabellari</a:t>
            </a:r>
            <a:r>
              <a:rPr b="0" i="0" lang="it-IT" sz="1400" u="none" cap="none" strike="noStrike">
                <a:solidFill>
                  <a:srgbClr val="000000"/>
                </a:solidFill>
                <a:latin typeface="Arial"/>
                <a:ea typeface="Arial"/>
                <a:cs typeface="Arial"/>
                <a:sym typeface="Arial"/>
              </a:rPr>
              <a:t>, con </a:t>
            </a:r>
            <a:r>
              <a:rPr b="1" i="0" lang="it-IT" sz="1400" u="none" cap="none" strike="noStrike">
                <a:solidFill>
                  <a:srgbClr val="000000"/>
                </a:solidFill>
                <a:latin typeface="Arial"/>
                <a:ea typeface="Arial"/>
                <a:cs typeface="Arial"/>
                <a:sym typeface="Arial"/>
              </a:rPr>
              <a:t>righe e colonne</a:t>
            </a:r>
            <a:r>
              <a:rPr b="0" i="0" lang="it-IT" sz="1400" u="none" cap="none" strike="noStrike">
                <a:solidFill>
                  <a:srgbClr val="000000"/>
                </a:solidFill>
                <a:latin typeface="Arial"/>
                <a:ea typeface="Arial"/>
                <a:cs typeface="Arial"/>
                <a:sym typeface="Arial"/>
              </a:rPr>
              <a:t>, che sono difficili da modificare una volta che il sistema è in produzione. Inoltre, possono risultare difficili e costosi da scalare.</a:t>
            </a:r>
            <a:endParaRPr/>
          </a:p>
        </p:txBody>
      </p:sp>
      <p:pic>
        <p:nvPicPr>
          <p:cNvPr id="570" name="Google Shape;570;p27"/>
          <p:cNvPicPr preferRelativeResize="0"/>
          <p:nvPr/>
        </p:nvPicPr>
        <p:blipFill rotWithShape="1">
          <a:blip r:embed="rId3">
            <a:alphaModFix/>
          </a:blip>
          <a:srcRect b="0" l="0" r="0" t="0"/>
          <a:stretch/>
        </p:blipFill>
        <p:spPr>
          <a:xfrm>
            <a:off x="414470" y="2194607"/>
            <a:ext cx="4411436" cy="3083333"/>
          </a:xfrm>
          <a:prstGeom prst="rect">
            <a:avLst/>
          </a:prstGeom>
          <a:noFill/>
          <a:ln>
            <a:noFill/>
          </a:ln>
        </p:spPr>
      </p:pic>
      <p:sp>
        <p:nvSpPr>
          <p:cNvPr id="571" name="Google Shape;571;p27"/>
          <p:cNvSpPr txBox="1"/>
          <p:nvPr/>
        </p:nvSpPr>
        <p:spPr>
          <a:xfrm>
            <a:off x="5210556" y="2090172"/>
            <a:ext cx="3328416"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Entity Framework (EF) è stato rilasciato per la prima volta come parte di .NET Framework 3.5 con Service Pack 1 alla fine del 2008. Entity Framework è un ORM cioè un sistema di mapping per associare le colonne nelle tabelle alle proprietà nelle classi. In questo modo, un programmatore può interagire con oggetti di tipo diverso in un modo a lui familiare, invece di doversi preoccupare di come memorizzare i valori in una tabella relazionale.</a:t>
            </a:r>
            <a:endParaRPr/>
          </a:p>
        </p:txBody>
      </p:sp>
      <p:sp>
        <p:nvSpPr>
          <p:cNvPr id="572" name="Google Shape;572;p27"/>
          <p:cNvSpPr txBox="1"/>
          <p:nvPr/>
        </p:nvSpPr>
        <p:spPr>
          <a:xfrm>
            <a:off x="0" y="0"/>
            <a:ext cx="2620188"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Entity Framework 1/3</a:t>
            </a:r>
            <a:endParaRPr/>
          </a:p>
        </p:txBody>
      </p:sp>
      <p:sp>
        <p:nvSpPr>
          <p:cNvPr id="573" name="Google Shape;573;p27"/>
          <p:cNvSpPr txBox="1"/>
          <p:nvPr/>
        </p:nvSpPr>
        <p:spPr>
          <a:xfrm>
            <a:off x="458178" y="5277940"/>
            <a:ext cx="801928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Esistono due approcci per lavorare con EF Core:</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Database First: un database esiste già, quindi si crea un modello che ne corrisponda alla struttura e alle funzionalità. Questo è lo scenario più comune nella vita reale. </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Code First: non esiste un database, quindi si crea un modello e poi si utilizza EF Core per creare un database che ne corrisponda alla struttura e alle funzionalità.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9"/>
          <p:cNvSpPr txBox="1"/>
          <p:nvPr/>
        </p:nvSpPr>
        <p:spPr>
          <a:xfrm>
            <a:off x="0" y="0"/>
            <a:ext cx="2620188"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Entity Framework 2/3</a:t>
            </a:r>
            <a:endParaRPr/>
          </a:p>
        </p:txBody>
      </p:sp>
      <p:sp>
        <p:nvSpPr>
          <p:cNvPr id="579" name="Google Shape;579;p69"/>
          <p:cNvSpPr txBox="1"/>
          <p:nvPr/>
        </p:nvSpPr>
        <p:spPr>
          <a:xfrm>
            <a:off x="219456" y="3167390"/>
            <a:ext cx="680313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Se il comando dotnet ef non è disponibile occorre installare il tool EF: </a:t>
            </a:r>
            <a:endParaRPr/>
          </a:p>
          <a:p>
            <a:pPr indent="-285750" lvl="0" marL="285750" marR="0" rtl="0" algn="l">
              <a:lnSpc>
                <a:spcPct val="100000"/>
              </a:lnSpc>
              <a:spcBef>
                <a:spcPts val="0"/>
              </a:spcBef>
              <a:spcAft>
                <a:spcPts val="0"/>
              </a:spcAft>
              <a:buClr>
                <a:srgbClr val="000000"/>
              </a:buClr>
              <a:buSzPts val="1400"/>
              <a:buFont typeface="Arial"/>
              <a:buChar char="•"/>
            </a:pPr>
            <a:r>
              <a:rPr b="0" i="1" lang="it-IT" sz="1400" u="none" cap="none" strike="noStrike">
                <a:solidFill>
                  <a:srgbClr val="000000"/>
                </a:solidFill>
                <a:latin typeface="Arial"/>
                <a:ea typeface="Arial"/>
                <a:cs typeface="Arial"/>
                <a:sym typeface="Arial"/>
              </a:rPr>
              <a:t>dotnet tool install --global dotnet-ef</a:t>
            </a:r>
            <a:endParaRPr b="0" i="1" sz="1400" u="none" cap="none" strike="noStrike">
              <a:solidFill>
                <a:srgbClr val="000000"/>
              </a:solidFill>
              <a:latin typeface="Arial"/>
              <a:ea typeface="Arial"/>
              <a:cs typeface="Arial"/>
              <a:sym typeface="Arial"/>
            </a:endParaRPr>
          </a:p>
        </p:txBody>
      </p:sp>
      <p:sp>
        <p:nvSpPr>
          <p:cNvPr id="580" name="Google Shape;580;p69"/>
          <p:cNvSpPr txBox="1"/>
          <p:nvPr/>
        </p:nvSpPr>
        <p:spPr>
          <a:xfrm>
            <a:off x="124951" y="4153286"/>
            <a:ext cx="8503920" cy="7386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1" lang="it-IT" sz="1400" u="none" cap="none" strike="noStrike">
                <a:solidFill>
                  <a:srgbClr val="000000"/>
                </a:solidFill>
                <a:latin typeface="Arial"/>
                <a:ea typeface="Arial"/>
                <a:cs typeface="Arial"/>
                <a:sym typeface="Arial"/>
              </a:rPr>
              <a:t>dotnet ef dbcontext scaffold "Server=localhost;Database=Northwind;Trusted_Connection=True;TrustServerCertificate=True;Encrypt=False;" Microsoft.EntityFrameworkCore.SqlServer -o Models</a:t>
            </a:r>
            <a:endParaRPr/>
          </a:p>
        </p:txBody>
      </p:sp>
      <p:sp>
        <p:nvSpPr>
          <p:cNvPr id="581" name="Google Shape;581;p69"/>
          <p:cNvSpPr txBox="1"/>
          <p:nvPr/>
        </p:nvSpPr>
        <p:spPr>
          <a:xfrm>
            <a:off x="219456" y="824884"/>
            <a:ext cx="74455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Creiamo un progetto Console e questa volta lo facciamo tramite la CLI</a:t>
            </a:r>
            <a:endParaRPr/>
          </a:p>
        </p:txBody>
      </p:sp>
      <p:pic>
        <p:nvPicPr>
          <p:cNvPr id="582" name="Google Shape;582;p69"/>
          <p:cNvPicPr preferRelativeResize="0"/>
          <p:nvPr/>
        </p:nvPicPr>
        <p:blipFill rotWithShape="1">
          <a:blip r:embed="rId3">
            <a:alphaModFix/>
          </a:blip>
          <a:srcRect b="0" l="0" r="0" t="0"/>
          <a:stretch/>
        </p:blipFill>
        <p:spPr>
          <a:xfrm>
            <a:off x="2175764" y="1528639"/>
            <a:ext cx="4234073" cy="188427"/>
          </a:xfrm>
          <a:prstGeom prst="rect">
            <a:avLst/>
          </a:prstGeom>
          <a:noFill/>
          <a:ln>
            <a:noFill/>
          </a:ln>
        </p:spPr>
      </p:pic>
      <p:pic>
        <p:nvPicPr>
          <p:cNvPr id="583" name="Google Shape;583;p69"/>
          <p:cNvPicPr preferRelativeResize="0"/>
          <p:nvPr/>
        </p:nvPicPr>
        <p:blipFill rotWithShape="1">
          <a:blip r:embed="rId4">
            <a:alphaModFix/>
          </a:blip>
          <a:srcRect b="0" l="0" r="0" t="0"/>
          <a:stretch/>
        </p:blipFill>
        <p:spPr>
          <a:xfrm>
            <a:off x="3741335" y="1812903"/>
            <a:ext cx="1407663" cy="188427"/>
          </a:xfrm>
          <a:prstGeom prst="rect">
            <a:avLst/>
          </a:prstGeom>
          <a:noFill/>
          <a:ln>
            <a:noFill/>
          </a:ln>
        </p:spPr>
      </p:pic>
      <p:sp>
        <p:nvSpPr>
          <p:cNvPr id="584" name="Google Shape;584;p69"/>
          <p:cNvSpPr txBox="1"/>
          <p:nvPr/>
        </p:nvSpPr>
        <p:spPr>
          <a:xfrm>
            <a:off x="219456" y="2251766"/>
            <a:ext cx="74455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Aggiungiamo i pacchetti necessari tramite nuget</a:t>
            </a:r>
            <a:endParaRPr b="0" i="0" sz="1400" u="none" cap="none" strike="noStrike">
              <a:solidFill>
                <a:srgbClr val="000000"/>
              </a:solidFill>
              <a:latin typeface="Arial"/>
              <a:ea typeface="Arial"/>
              <a:cs typeface="Arial"/>
              <a:sym typeface="Arial"/>
            </a:endParaRPr>
          </a:p>
        </p:txBody>
      </p:sp>
      <p:sp>
        <p:nvSpPr>
          <p:cNvPr id="585" name="Google Shape;585;p69"/>
          <p:cNvSpPr txBox="1"/>
          <p:nvPr/>
        </p:nvSpPr>
        <p:spPr>
          <a:xfrm>
            <a:off x="254042" y="2505726"/>
            <a:ext cx="6974586"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1" lang="it-IT" sz="1400" u="none" cap="none" strike="noStrike">
                <a:solidFill>
                  <a:srgbClr val="000000"/>
                </a:solidFill>
                <a:latin typeface="Arial"/>
                <a:ea typeface="Arial"/>
                <a:cs typeface="Arial"/>
                <a:sym typeface="Arial"/>
              </a:rPr>
              <a:t>dotnet add package Microsoft.EntityFrameworkCore.SqlServer</a:t>
            </a:r>
            <a:endParaRPr b="0" i="1"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1" lang="it-IT" sz="1400" u="none" cap="none" strike="noStrike">
                <a:solidFill>
                  <a:srgbClr val="000000"/>
                </a:solidFill>
                <a:latin typeface="Arial"/>
                <a:ea typeface="Arial"/>
                <a:cs typeface="Arial"/>
                <a:sym typeface="Arial"/>
              </a:rPr>
              <a:t>dotnet add package Microsoft.EntityFrameworkCore.Design</a:t>
            </a:r>
            <a:endParaRPr b="0" i="1" sz="1400" u="none" cap="none" strike="noStrike">
              <a:solidFill>
                <a:srgbClr val="000000"/>
              </a:solidFill>
              <a:latin typeface="Arial"/>
              <a:ea typeface="Arial"/>
              <a:cs typeface="Arial"/>
              <a:sym typeface="Arial"/>
            </a:endParaRPr>
          </a:p>
        </p:txBody>
      </p:sp>
      <p:sp>
        <p:nvSpPr>
          <p:cNvPr id="586" name="Google Shape;586;p69"/>
          <p:cNvSpPr txBox="1"/>
          <p:nvPr/>
        </p:nvSpPr>
        <p:spPr>
          <a:xfrm>
            <a:off x="186457" y="3845509"/>
            <a:ext cx="85699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Ora lanciamo il comando che esegue lo scaffold.</a:t>
            </a:r>
            <a:endParaRPr/>
          </a:p>
        </p:txBody>
      </p:sp>
      <p:sp>
        <p:nvSpPr>
          <p:cNvPr id="587" name="Google Shape;587;p69"/>
          <p:cNvSpPr txBox="1"/>
          <p:nvPr/>
        </p:nvSpPr>
        <p:spPr>
          <a:xfrm>
            <a:off x="186457" y="5083503"/>
            <a:ext cx="856991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000000"/>
                </a:solidFill>
                <a:latin typeface="Arial"/>
                <a:ea typeface="Arial"/>
                <a:cs typeface="Arial"/>
                <a:sym typeface="Arial"/>
              </a:rPr>
              <a:t>NOTA</a:t>
            </a:r>
            <a:r>
              <a:rPr b="0" i="0" lang="it-IT" sz="1400" u="none" cap="none" strike="noStrike">
                <a:solidFill>
                  <a:srgbClr val="000000"/>
                </a:solidFill>
                <a:latin typeface="Arial"/>
                <a:ea typeface="Arial"/>
                <a:cs typeface="Arial"/>
                <a:sym typeface="Arial"/>
              </a:rPr>
              <a:t>: Lo scaffold in Entity Framework (EF) .NET Core è un processo che genera automaticamente il codice C# per le classi del modello (le entità) e il contesto del database (DbContext) a partire da un database esistente. In altre parole, è il modo in cui EF Core "risale" dal database per creare il codice corrispondente nel tuo progetto.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70"/>
          <p:cNvPicPr preferRelativeResize="0"/>
          <p:nvPr/>
        </p:nvPicPr>
        <p:blipFill rotWithShape="1">
          <a:blip r:embed="rId3">
            <a:alphaModFix/>
          </a:blip>
          <a:srcRect b="0" l="0" r="0" t="0"/>
          <a:stretch/>
        </p:blipFill>
        <p:spPr>
          <a:xfrm>
            <a:off x="509265" y="705343"/>
            <a:ext cx="2110923" cy="2057578"/>
          </a:xfrm>
          <a:prstGeom prst="rect">
            <a:avLst/>
          </a:prstGeom>
          <a:noFill/>
          <a:ln>
            <a:noFill/>
          </a:ln>
        </p:spPr>
      </p:pic>
      <p:pic>
        <p:nvPicPr>
          <p:cNvPr id="593" name="Google Shape;593;p70"/>
          <p:cNvPicPr preferRelativeResize="0"/>
          <p:nvPr/>
        </p:nvPicPr>
        <p:blipFill rotWithShape="1">
          <a:blip r:embed="rId4">
            <a:alphaModFix/>
          </a:blip>
          <a:srcRect b="0" l="0" r="0" t="0"/>
          <a:stretch/>
        </p:blipFill>
        <p:spPr>
          <a:xfrm>
            <a:off x="475971" y="3114497"/>
            <a:ext cx="6439458" cy="2911092"/>
          </a:xfrm>
          <a:prstGeom prst="rect">
            <a:avLst/>
          </a:prstGeom>
          <a:noFill/>
          <a:ln>
            <a:noFill/>
          </a:ln>
        </p:spPr>
      </p:pic>
      <p:sp>
        <p:nvSpPr>
          <p:cNvPr id="594" name="Google Shape;594;p70"/>
          <p:cNvSpPr txBox="1"/>
          <p:nvPr/>
        </p:nvSpPr>
        <p:spPr>
          <a:xfrm>
            <a:off x="0" y="0"/>
            <a:ext cx="2620188"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Entity Framework 3/3</a:t>
            </a:r>
            <a:endParaRPr/>
          </a:p>
        </p:txBody>
      </p:sp>
      <p:sp>
        <p:nvSpPr>
          <p:cNvPr id="595" name="Google Shape;595;p70"/>
          <p:cNvSpPr txBox="1"/>
          <p:nvPr/>
        </p:nvSpPr>
        <p:spPr>
          <a:xfrm>
            <a:off x="6409960" y="1266443"/>
            <a:ext cx="290577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Queste sono le classi che sono state create dal comando precedente.</a:t>
            </a:r>
            <a:endParaRPr/>
          </a:p>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Per ogni classe e ogni vista sul database è stata generata una classe</a:t>
            </a:r>
            <a:endParaRPr/>
          </a:p>
        </p:txBody>
      </p:sp>
      <p:pic>
        <p:nvPicPr>
          <p:cNvPr id="596" name="Google Shape;596;p70"/>
          <p:cNvPicPr preferRelativeResize="0"/>
          <p:nvPr/>
        </p:nvPicPr>
        <p:blipFill rotWithShape="1">
          <a:blip r:embed="rId5">
            <a:alphaModFix/>
          </a:blip>
          <a:srcRect b="0" l="0" r="0" t="0"/>
          <a:stretch/>
        </p:blipFill>
        <p:spPr>
          <a:xfrm>
            <a:off x="2724066" y="1154962"/>
            <a:ext cx="1943268" cy="1607959"/>
          </a:xfrm>
          <a:prstGeom prst="rect">
            <a:avLst/>
          </a:prstGeom>
          <a:noFill/>
          <a:ln>
            <a:noFill/>
          </a:ln>
        </p:spPr>
      </p:pic>
      <p:pic>
        <p:nvPicPr>
          <p:cNvPr id="597" name="Google Shape;597;p70"/>
          <p:cNvPicPr preferRelativeResize="0"/>
          <p:nvPr/>
        </p:nvPicPr>
        <p:blipFill rotWithShape="1">
          <a:blip r:embed="rId6">
            <a:alphaModFix/>
          </a:blip>
          <a:srcRect b="0" l="0" r="0" t="0"/>
          <a:stretch/>
        </p:blipFill>
        <p:spPr>
          <a:xfrm>
            <a:off x="4475938" y="1261651"/>
            <a:ext cx="1943268" cy="150127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8"/>
          <p:cNvSpPr txBox="1"/>
          <p:nvPr/>
        </p:nvSpPr>
        <p:spPr>
          <a:xfrm>
            <a:off x="0" y="0"/>
            <a:ext cx="2620188"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Design pattern 1/3 (4)</a:t>
            </a:r>
            <a:endParaRPr/>
          </a:p>
        </p:txBody>
      </p:sp>
      <p:sp>
        <p:nvSpPr>
          <p:cNvPr id="603" name="Google Shape;603;p28"/>
          <p:cNvSpPr txBox="1"/>
          <p:nvPr/>
        </p:nvSpPr>
        <p:spPr>
          <a:xfrm>
            <a:off x="159543" y="621401"/>
            <a:ext cx="6555581"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Un </a:t>
            </a:r>
            <a:r>
              <a:rPr b="1" i="0" lang="it-IT" sz="1400" u="none" cap="none" strike="noStrike">
                <a:solidFill>
                  <a:srgbClr val="000000"/>
                </a:solidFill>
                <a:latin typeface="Arial"/>
                <a:ea typeface="Arial"/>
                <a:cs typeface="Arial"/>
                <a:sym typeface="Arial"/>
              </a:rPr>
              <a:t>design pattern</a:t>
            </a:r>
            <a:r>
              <a:rPr b="0" i="0" lang="it-IT" sz="1400" u="none" cap="none" strike="noStrike">
                <a:solidFill>
                  <a:srgbClr val="000000"/>
                </a:solidFill>
                <a:latin typeface="Arial"/>
                <a:ea typeface="Arial"/>
                <a:cs typeface="Arial"/>
                <a:sym typeface="Arial"/>
              </a:rPr>
              <a:t> è una soluzione collaudata e riutilizzabile a un problema ricorrente di progettazione del software. Non è un pezzo di codice già pronto, ma piuttosto una descrizione o un modello su come risolvere un problema specifico, permettendo agli sviluppatori di creare software più robusto, flessibile e manutenibile.</a:t>
            </a:r>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 design pattern sono spesso classificati in tre categorie principali, basate sul tipo di problema che risolvono. Questa classificazione è stata formalizzata dalla "</a:t>
            </a:r>
            <a:r>
              <a:rPr b="0" i="1" lang="it-IT" sz="1400" u="none" cap="none" strike="noStrike">
                <a:solidFill>
                  <a:srgbClr val="000000"/>
                </a:solidFill>
                <a:latin typeface="Arial"/>
                <a:ea typeface="Arial"/>
                <a:cs typeface="Arial"/>
                <a:sym typeface="Arial"/>
              </a:rPr>
              <a:t>Gang of Four</a:t>
            </a:r>
            <a:r>
              <a:rPr b="0" i="0" lang="it-IT" sz="1400" u="none" cap="none" strike="noStrike">
                <a:solidFill>
                  <a:srgbClr val="000000"/>
                </a:solidFill>
                <a:latin typeface="Arial"/>
                <a:ea typeface="Arial"/>
                <a:cs typeface="Arial"/>
                <a:sym typeface="Arial"/>
              </a:rPr>
              <a:t>" (GoF), i quattro autori del libro fondamentale sull'argomento.</a:t>
            </a:r>
            <a:endParaRPr/>
          </a:p>
        </p:txBody>
      </p:sp>
      <p:sp>
        <p:nvSpPr>
          <p:cNvPr id="604" name="Google Shape;604;p28"/>
          <p:cNvSpPr txBox="1"/>
          <p:nvPr/>
        </p:nvSpPr>
        <p:spPr>
          <a:xfrm>
            <a:off x="159542" y="4211939"/>
            <a:ext cx="802243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Pattern Strutturali (Structural)</a:t>
            </a:r>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Questi pattern si occupano della </a:t>
            </a:r>
            <a:r>
              <a:rPr b="1" i="0" lang="it-IT" sz="1400" u="none" cap="none" strike="noStrike">
                <a:solidFill>
                  <a:srgbClr val="000000"/>
                </a:solidFill>
                <a:latin typeface="Arial"/>
                <a:ea typeface="Arial"/>
                <a:cs typeface="Arial"/>
                <a:sym typeface="Arial"/>
              </a:rPr>
              <a:t>composizione di classi e oggetti</a:t>
            </a:r>
            <a:r>
              <a:rPr b="0" i="0" lang="it-IT" sz="1400" u="none" cap="none" strike="noStrike">
                <a:solidFill>
                  <a:srgbClr val="000000"/>
                </a:solidFill>
                <a:latin typeface="Arial"/>
                <a:ea typeface="Arial"/>
                <a:cs typeface="Arial"/>
                <a:sym typeface="Arial"/>
              </a:rPr>
              <a:t> per formare strutture più grandi. Aiutano a organizzare il codice in modo che sia più facile da mantenere e da estendere.</a:t>
            </a:r>
            <a:endParaRPr/>
          </a:p>
        </p:txBody>
      </p:sp>
      <p:pic>
        <p:nvPicPr>
          <p:cNvPr descr="Gang_Of_Four" id="605" name="Google Shape;605;p28"/>
          <p:cNvPicPr preferRelativeResize="0"/>
          <p:nvPr/>
        </p:nvPicPr>
        <p:blipFill rotWithShape="1">
          <a:blip r:embed="rId3">
            <a:alphaModFix/>
          </a:blip>
          <a:srcRect b="0" l="0" r="0" t="0"/>
          <a:stretch/>
        </p:blipFill>
        <p:spPr>
          <a:xfrm>
            <a:off x="6874667" y="1233151"/>
            <a:ext cx="1971675" cy="1849431"/>
          </a:xfrm>
          <a:prstGeom prst="rect">
            <a:avLst/>
          </a:prstGeom>
          <a:noFill/>
          <a:ln>
            <a:noFill/>
          </a:ln>
        </p:spPr>
      </p:pic>
      <p:sp>
        <p:nvSpPr>
          <p:cNvPr id="606" name="Google Shape;606;p28"/>
          <p:cNvSpPr txBox="1"/>
          <p:nvPr/>
        </p:nvSpPr>
        <p:spPr>
          <a:xfrm>
            <a:off x="159542" y="2999165"/>
            <a:ext cx="802243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Pattern Creazionali (Creational)</a:t>
            </a:r>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Questi pattern si occupano del processo di </a:t>
            </a:r>
            <a:r>
              <a:rPr b="1" i="0" lang="it-IT" sz="1400" u="none" cap="none" strike="noStrike">
                <a:solidFill>
                  <a:srgbClr val="000000"/>
                </a:solidFill>
                <a:latin typeface="Arial"/>
                <a:ea typeface="Arial"/>
                <a:cs typeface="Arial"/>
                <a:sym typeface="Arial"/>
              </a:rPr>
              <a:t>creazione degli oggetti</a:t>
            </a:r>
            <a:r>
              <a:rPr b="0" i="0" lang="it-IT" sz="1400" u="none" cap="none" strike="noStrike">
                <a:solidFill>
                  <a:srgbClr val="000000"/>
                </a:solidFill>
                <a:latin typeface="Arial"/>
                <a:ea typeface="Arial"/>
                <a:cs typeface="Arial"/>
                <a:sym typeface="Arial"/>
              </a:rPr>
              <a:t>. Aiutano a rendere il sistema indipendente da come i suoi oggetti vengono creati, composti e rappresentati.</a:t>
            </a:r>
            <a:endParaRPr/>
          </a:p>
        </p:txBody>
      </p:sp>
      <p:sp>
        <p:nvSpPr>
          <p:cNvPr id="607" name="Google Shape;607;p28"/>
          <p:cNvSpPr txBox="1"/>
          <p:nvPr/>
        </p:nvSpPr>
        <p:spPr>
          <a:xfrm>
            <a:off x="159542" y="5424713"/>
            <a:ext cx="802243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Pattern Comportamentali (Behavioral)</a:t>
            </a:r>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Questi pattern si occupano delle </a:t>
            </a:r>
            <a:r>
              <a:rPr b="1" i="0" lang="it-IT" sz="1400" u="none" cap="none" strike="noStrike">
                <a:solidFill>
                  <a:srgbClr val="000000"/>
                </a:solidFill>
                <a:latin typeface="Arial"/>
                <a:ea typeface="Arial"/>
                <a:cs typeface="Arial"/>
                <a:sym typeface="Arial"/>
              </a:rPr>
              <a:t>interazioni e della distribuzione delle responsabilità</a:t>
            </a:r>
            <a:r>
              <a:rPr b="0" i="0" lang="it-IT" sz="1400" u="none" cap="none" strike="noStrike">
                <a:solidFill>
                  <a:srgbClr val="000000"/>
                </a:solidFill>
                <a:latin typeface="Arial"/>
                <a:ea typeface="Arial"/>
                <a:cs typeface="Arial"/>
                <a:sym typeface="Arial"/>
              </a:rPr>
              <a:t> tra gli oggetti. Migliorano la flessibilità e la comunicabilità del sistema.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1"/>
          <p:cNvSpPr txBox="1"/>
          <p:nvPr/>
        </p:nvSpPr>
        <p:spPr>
          <a:xfrm>
            <a:off x="0" y="0"/>
            <a:ext cx="2620188"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Design pattern 1/3 (4)</a:t>
            </a:r>
            <a:endParaRPr/>
          </a:p>
        </p:txBody>
      </p:sp>
      <p:sp>
        <p:nvSpPr>
          <p:cNvPr id="613" name="Google Shape;613;p71"/>
          <p:cNvSpPr txBox="1"/>
          <p:nvPr/>
        </p:nvSpPr>
        <p:spPr>
          <a:xfrm>
            <a:off x="317519" y="1330449"/>
            <a:ext cx="853120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La </a:t>
            </a:r>
            <a:r>
              <a:rPr b="1" i="0" lang="it-IT" sz="1400" u="none" cap="none" strike="noStrike">
                <a:solidFill>
                  <a:srgbClr val="000000"/>
                </a:solidFill>
                <a:latin typeface="Arial"/>
                <a:ea typeface="Arial"/>
                <a:cs typeface="Arial"/>
                <a:sym typeface="Arial"/>
              </a:rPr>
              <a:t>Dependency Injection</a:t>
            </a:r>
            <a:r>
              <a:rPr b="0" i="0" lang="it-IT" sz="1400" u="none" cap="none" strike="noStrike">
                <a:solidFill>
                  <a:srgbClr val="000000"/>
                </a:solidFill>
                <a:latin typeface="Arial"/>
                <a:ea typeface="Arial"/>
                <a:cs typeface="Arial"/>
                <a:sym typeface="Arial"/>
              </a:rPr>
              <a:t> (DI) è un design pattern utilizzato per implementare l'</a:t>
            </a:r>
            <a:r>
              <a:rPr b="1" i="0" lang="it-IT" sz="1400" u="none" cap="none" strike="noStrike">
                <a:solidFill>
                  <a:srgbClr val="000000"/>
                </a:solidFill>
                <a:latin typeface="Arial"/>
                <a:ea typeface="Arial"/>
                <a:cs typeface="Arial"/>
                <a:sym typeface="Arial"/>
              </a:rPr>
              <a:t>Inversion of Control</a:t>
            </a:r>
            <a:r>
              <a:rPr b="0" i="0" lang="it-IT" sz="1400" u="none" cap="none" strike="noStrike">
                <a:solidFill>
                  <a:srgbClr val="000000"/>
                </a:solidFill>
                <a:latin typeface="Arial"/>
                <a:ea typeface="Arial"/>
                <a:cs typeface="Arial"/>
                <a:sym typeface="Arial"/>
              </a:rPr>
              <a:t> (IoC). In parole semplici, invece di far sì che un oggetto crei direttamente gli altri oggetti da cui dipende, li riceve dall'esterno.</a:t>
            </a:r>
            <a:endParaRPr/>
          </a:p>
        </p:txBody>
      </p:sp>
      <p:sp>
        <p:nvSpPr>
          <p:cNvPr id="614" name="Google Shape;614;p71"/>
          <p:cNvSpPr txBox="1"/>
          <p:nvPr/>
        </p:nvSpPr>
        <p:spPr>
          <a:xfrm>
            <a:off x="180975" y="806648"/>
            <a:ext cx="26201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600" u="sng" cap="none" strike="noStrike">
                <a:solidFill>
                  <a:srgbClr val="000000"/>
                </a:solidFill>
                <a:latin typeface="Arial"/>
                <a:ea typeface="Arial"/>
                <a:cs typeface="Arial"/>
                <a:sym typeface="Arial"/>
              </a:rPr>
              <a:t>Dependency Injection</a:t>
            </a:r>
            <a:endParaRPr/>
          </a:p>
        </p:txBody>
      </p:sp>
      <p:sp>
        <p:nvSpPr>
          <p:cNvPr id="615" name="Google Shape;615;p71"/>
          <p:cNvSpPr/>
          <p:nvPr/>
        </p:nvSpPr>
        <p:spPr>
          <a:xfrm>
            <a:off x="317519" y="2146638"/>
            <a:ext cx="4391025" cy="95410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it-IT" sz="1400" u="none" cap="none" strike="noStrike">
                <a:solidFill>
                  <a:schemeClr val="dk1"/>
                </a:solidFill>
                <a:latin typeface="Arial"/>
                <a:ea typeface="Arial"/>
                <a:cs typeface="Arial"/>
                <a:sym typeface="Arial"/>
              </a:rPr>
              <a:t>Immagina di avere una classe </a:t>
            </a:r>
            <a:r>
              <a:rPr b="1" i="1" lang="it-IT" sz="1400" u="none" cap="none" strike="noStrike">
                <a:solidFill>
                  <a:schemeClr val="dk1"/>
                </a:solidFill>
                <a:latin typeface="Arial"/>
                <a:ea typeface="Arial"/>
                <a:cs typeface="Arial"/>
                <a:sym typeface="Arial"/>
              </a:rPr>
              <a:t>Motore</a:t>
            </a:r>
            <a:r>
              <a:rPr b="0" i="0" lang="it-IT" sz="1400" u="none" cap="none" strike="noStrike">
                <a:solidFill>
                  <a:schemeClr val="dk1"/>
                </a:solidFill>
                <a:latin typeface="Arial"/>
                <a:ea typeface="Arial"/>
                <a:cs typeface="Arial"/>
                <a:sym typeface="Arial"/>
              </a:rPr>
              <a:t> che ha bisogno di un oggetto </a:t>
            </a:r>
            <a:r>
              <a:rPr b="1" i="1" lang="it-IT" sz="1400" u="none" cap="none" strike="noStrike">
                <a:solidFill>
                  <a:schemeClr val="dk1"/>
                </a:solidFill>
                <a:latin typeface="Arial"/>
                <a:ea typeface="Arial"/>
                <a:cs typeface="Arial"/>
                <a:sym typeface="Arial"/>
              </a:rPr>
              <a:t>Candela</a:t>
            </a:r>
            <a:r>
              <a:rPr b="0" i="0" lang="it-IT" sz="1400" u="none" cap="none" strike="noStrike">
                <a:solidFill>
                  <a:schemeClr val="dk1"/>
                </a:solidFill>
                <a:latin typeface="Arial"/>
                <a:ea typeface="Arial"/>
                <a:cs typeface="Arial"/>
                <a:sym typeface="Arial"/>
              </a:rPr>
              <a:t> per funzionare. Senza la DI, la classe Motore si occuperebbe di creare l'istanza di Candela al suo interno: </a:t>
            </a:r>
            <a:endParaRPr/>
          </a:p>
        </p:txBody>
      </p:sp>
      <p:pic>
        <p:nvPicPr>
          <p:cNvPr id="616" name="Google Shape;616;p71"/>
          <p:cNvPicPr preferRelativeResize="0"/>
          <p:nvPr/>
        </p:nvPicPr>
        <p:blipFill rotWithShape="1">
          <a:blip r:embed="rId3">
            <a:alphaModFix/>
          </a:blip>
          <a:srcRect b="0" l="0" r="0" t="0"/>
          <a:stretch/>
        </p:blipFill>
        <p:spPr>
          <a:xfrm>
            <a:off x="333515" y="3767178"/>
            <a:ext cx="4511431" cy="1760373"/>
          </a:xfrm>
          <a:prstGeom prst="rect">
            <a:avLst/>
          </a:prstGeom>
          <a:noFill/>
          <a:ln>
            <a:noFill/>
          </a:ln>
        </p:spPr>
      </p:pic>
      <p:pic>
        <p:nvPicPr>
          <p:cNvPr id="617" name="Google Shape;617;p71"/>
          <p:cNvPicPr preferRelativeResize="0"/>
          <p:nvPr/>
        </p:nvPicPr>
        <p:blipFill rotWithShape="1">
          <a:blip r:embed="rId4">
            <a:alphaModFix/>
          </a:blip>
          <a:srcRect b="4119" l="0" r="0" t="4214"/>
          <a:stretch/>
        </p:blipFill>
        <p:spPr>
          <a:xfrm>
            <a:off x="4740171" y="3767178"/>
            <a:ext cx="4290432" cy="1760373"/>
          </a:xfrm>
          <a:prstGeom prst="rect">
            <a:avLst/>
          </a:prstGeom>
          <a:noFill/>
          <a:ln>
            <a:noFill/>
          </a:ln>
        </p:spPr>
      </p:pic>
      <p:sp>
        <p:nvSpPr>
          <p:cNvPr id="618" name="Google Shape;618;p71"/>
          <p:cNvSpPr/>
          <p:nvPr/>
        </p:nvSpPr>
        <p:spPr>
          <a:xfrm>
            <a:off x="4740171" y="2146638"/>
            <a:ext cx="4076560"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it-IT" sz="1400" u="none" cap="none" strike="noStrike">
                <a:solidFill>
                  <a:schemeClr val="dk1"/>
                </a:solidFill>
                <a:latin typeface="Arial"/>
                <a:ea typeface="Arial"/>
                <a:cs typeface="Arial"/>
                <a:sym typeface="Arial"/>
              </a:rPr>
              <a:t>Con la DI, la dipendenza Candela viene "iniettata" nel Motore dall'esterno, tramite il costruttore, una proprietà o un metodo.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29"/>
          <p:cNvSpPr txBox="1"/>
          <p:nvPr>
            <p:ph type="title"/>
          </p:nvPr>
        </p:nvSpPr>
        <p:spPr>
          <a:xfrm>
            <a:off x="592203" y="1152525"/>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17365D"/>
              </a:buClr>
              <a:buSzPct val="100000"/>
              <a:buFont typeface="Calibri"/>
              <a:buNone/>
            </a:pPr>
            <a:r>
              <a:rPr lang="it-IT"/>
              <a:t>Modulo 5</a:t>
            </a:r>
            <a:br>
              <a:rPr lang="it-IT"/>
            </a:br>
            <a:r>
              <a:rPr lang="it-IT"/>
              <a:t>Applicazioni pratiche</a:t>
            </a:r>
            <a:endParaRPr/>
          </a:p>
        </p:txBody>
      </p:sp>
      <p:sp>
        <p:nvSpPr>
          <p:cNvPr id="624" name="Google Shape;624;p29"/>
          <p:cNvSpPr txBox="1"/>
          <p:nvPr/>
        </p:nvSpPr>
        <p:spPr>
          <a:xfrm>
            <a:off x="1439748" y="2807599"/>
            <a:ext cx="6534510" cy="621401"/>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Sviluppo di app desktop con WinForms/WPF (8)</a:t>
            </a:r>
            <a:endParaRPr/>
          </a:p>
        </p:txBody>
      </p:sp>
      <p:sp>
        <p:nvSpPr>
          <p:cNvPr id="625" name="Google Shape;625;p29"/>
          <p:cNvSpPr txBox="1"/>
          <p:nvPr/>
        </p:nvSpPr>
        <p:spPr>
          <a:xfrm>
            <a:off x="1304745" y="3630373"/>
            <a:ext cx="6534510"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Introduzione a ASP.NET Core (14)</a:t>
            </a:r>
            <a:endParaRPr/>
          </a:p>
        </p:txBody>
      </p:sp>
      <p:sp>
        <p:nvSpPr>
          <p:cNvPr id="626" name="Google Shape;626;p29"/>
          <p:cNvSpPr txBox="1"/>
          <p:nvPr/>
        </p:nvSpPr>
        <p:spPr>
          <a:xfrm>
            <a:off x="1521663" y="4372395"/>
            <a:ext cx="6534510" cy="621401"/>
          </a:xfrm>
          <a:prstGeom prst="rect">
            <a:avLst/>
          </a:prstGeom>
          <a:noFill/>
          <a:ln>
            <a:noFill/>
          </a:ln>
        </p:spPr>
        <p:txBody>
          <a:bodyPr anchorCtr="0" anchor="ctr" bIns="45700" lIns="91425" spcFirstLastPara="1" rIns="91425" wrap="square" tIns="45700">
            <a:normAutofit/>
          </a:bodyPr>
          <a:lstStyle/>
          <a:p>
            <a:pPr indent="0" lvl="0" marL="0" marR="0" rtl="0" algn="ctr">
              <a:lnSpc>
                <a:spcPct val="120000"/>
              </a:lnSpc>
              <a:spcBef>
                <a:spcPts val="0"/>
              </a:spcBef>
              <a:spcAft>
                <a:spcPts val="0"/>
              </a:spcAft>
              <a:buClr>
                <a:schemeClr val="dk1"/>
              </a:buClr>
              <a:buSzPts val="2000"/>
              <a:buFont typeface="Calibri"/>
              <a:buNone/>
            </a:pPr>
            <a:r>
              <a:rPr b="0" i="0" lang="it-IT" sz="2000" u="none" cap="none" strike="noStrike">
                <a:solidFill>
                  <a:srgbClr val="17365D"/>
                </a:solidFill>
                <a:latin typeface="Calibri"/>
                <a:ea typeface="Calibri"/>
                <a:cs typeface="Calibri"/>
                <a:sym typeface="Calibri"/>
              </a:rPr>
              <a:t>Test e debugging avanzato (4)</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2"/>
          <p:cNvSpPr txBox="1"/>
          <p:nvPr/>
        </p:nvSpPr>
        <p:spPr>
          <a:xfrm>
            <a:off x="307488" y="706039"/>
            <a:ext cx="837806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In .NET, </a:t>
            </a:r>
            <a:r>
              <a:rPr b="1" i="0" lang="it-IT" sz="1400" u="none" cap="none" strike="noStrike">
                <a:solidFill>
                  <a:srgbClr val="000000"/>
                </a:solidFill>
                <a:latin typeface="Arial"/>
                <a:ea typeface="Arial"/>
                <a:cs typeface="Arial"/>
                <a:sym typeface="Arial"/>
              </a:rPr>
              <a:t>WPF (Windows Presentation Foundation)</a:t>
            </a:r>
            <a:r>
              <a:rPr b="0" i="0" lang="it-IT" sz="1400" u="none" cap="none" strike="noStrike">
                <a:solidFill>
                  <a:srgbClr val="000000"/>
                </a:solidFill>
                <a:latin typeface="Arial"/>
                <a:ea typeface="Arial"/>
                <a:cs typeface="Arial"/>
                <a:sym typeface="Arial"/>
              </a:rPr>
              <a:t> e </a:t>
            </a:r>
            <a:r>
              <a:rPr b="1" i="0" lang="it-IT" sz="1400" u="none" cap="none" strike="noStrike">
                <a:solidFill>
                  <a:srgbClr val="000000"/>
                </a:solidFill>
                <a:latin typeface="Arial"/>
                <a:ea typeface="Arial"/>
                <a:cs typeface="Arial"/>
                <a:sym typeface="Arial"/>
              </a:rPr>
              <a:t>WinForms (Windows Forms)</a:t>
            </a:r>
            <a:r>
              <a:rPr b="0" i="0" lang="it-IT" sz="1400" u="none" cap="none" strike="noStrike">
                <a:solidFill>
                  <a:srgbClr val="000000"/>
                </a:solidFill>
                <a:latin typeface="Arial"/>
                <a:ea typeface="Arial"/>
                <a:cs typeface="Arial"/>
                <a:sym typeface="Arial"/>
              </a:rPr>
              <a:t> sono due tecnologie per lo sviluppo di applicazioni desktop, ma con filosofie, architetture e potenzialità differenti. Ecco una panoramica dettagliata delle principali differenze:</a:t>
            </a:r>
            <a:endParaRPr/>
          </a:p>
        </p:txBody>
      </p:sp>
      <p:sp>
        <p:nvSpPr>
          <p:cNvPr id="632" name="Google Shape;632;p72"/>
          <p:cNvSpPr txBox="1"/>
          <p:nvPr/>
        </p:nvSpPr>
        <p:spPr>
          <a:xfrm>
            <a:off x="0" y="0"/>
            <a:ext cx="5286375"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Sviluppo di app desktop con WinForms/WPF (8)</a:t>
            </a:r>
            <a:endParaRPr/>
          </a:p>
        </p:txBody>
      </p:sp>
      <p:sp>
        <p:nvSpPr>
          <p:cNvPr id="633" name="Google Shape;633;p72"/>
          <p:cNvSpPr txBox="1"/>
          <p:nvPr/>
        </p:nvSpPr>
        <p:spPr>
          <a:xfrm>
            <a:off x="262393" y="2355509"/>
            <a:ext cx="3860926"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Basato su GDI+ (Graphics Device Interface).</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Rendering più semplice e meno flessibile.</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Ogni controllo è una finestra nativa (wrapper attorno ai controlli di Windows).</a:t>
            </a:r>
            <a:endParaRPr/>
          </a:p>
        </p:txBody>
      </p:sp>
      <p:sp>
        <p:nvSpPr>
          <p:cNvPr id="634" name="Google Shape;634;p72"/>
          <p:cNvSpPr txBox="1"/>
          <p:nvPr/>
        </p:nvSpPr>
        <p:spPr>
          <a:xfrm>
            <a:off x="4879488" y="2338567"/>
            <a:ext cx="4104174" cy="138499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Basato su </a:t>
            </a:r>
            <a:r>
              <a:rPr b="1" i="0" lang="it-IT" sz="1400" u="none" cap="none" strike="noStrike">
                <a:solidFill>
                  <a:srgbClr val="000000"/>
                </a:solidFill>
                <a:latin typeface="Arial"/>
                <a:ea typeface="Arial"/>
                <a:cs typeface="Arial"/>
                <a:sym typeface="Arial"/>
              </a:rPr>
              <a:t>DirectX</a:t>
            </a:r>
            <a:r>
              <a:rPr b="0" i="0" lang="it-IT" sz="1400" u="none" cap="none" strike="noStrike">
                <a:solidFill>
                  <a:srgbClr val="000000"/>
                </a:solidFill>
                <a:latin typeface="Arial"/>
                <a:ea typeface="Arial"/>
                <a:cs typeface="Arial"/>
                <a:sym typeface="Arial"/>
              </a:rPr>
              <a:t> e un </a:t>
            </a:r>
            <a:r>
              <a:rPr b="1" i="0" lang="it-IT" sz="1400" u="none" cap="none" strike="noStrike">
                <a:solidFill>
                  <a:srgbClr val="000000"/>
                </a:solidFill>
                <a:latin typeface="Arial"/>
                <a:ea typeface="Arial"/>
                <a:cs typeface="Arial"/>
                <a:sym typeface="Arial"/>
              </a:rPr>
              <a:t>motore grafico vettoriale</a:t>
            </a:r>
            <a:r>
              <a:rPr b="0" i="0" lang="it-IT" sz="1400" u="none" cap="none" strike="noStrike">
                <a:solidFill>
                  <a:srgbClr val="000000"/>
                </a:solidFill>
                <a:latin typeface="Arial"/>
                <a:ea typeface="Arial"/>
                <a:cs typeface="Arial"/>
                <a:sym typeface="Arial"/>
              </a:rPr>
              <a:t>.</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Supporta animazioni, trasformazioni 3D, effetti grafici avanzati.</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Tutto è un oggetto grafico disegnato: i controlli non sono finestre native.</a:t>
            </a:r>
            <a:endParaRPr/>
          </a:p>
        </p:txBody>
      </p:sp>
      <p:sp>
        <p:nvSpPr>
          <p:cNvPr id="635" name="Google Shape;635;p72"/>
          <p:cNvSpPr txBox="1"/>
          <p:nvPr/>
        </p:nvSpPr>
        <p:spPr>
          <a:xfrm>
            <a:off x="3152976" y="1930762"/>
            <a:ext cx="283804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it-IT" sz="1400" u="none" cap="none" strike="noStrike">
                <a:solidFill>
                  <a:srgbClr val="000000"/>
                </a:solidFill>
                <a:latin typeface="Arial"/>
                <a:ea typeface="Arial"/>
                <a:cs typeface="Arial"/>
                <a:sym typeface="Arial"/>
              </a:rPr>
              <a:t>Architettura e Rendering</a:t>
            </a:r>
            <a:endParaRPr/>
          </a:p>
        </p:txBody>
      </p:sp>
      <p:sp>
        <p:nvSpPr>
          <p:cNvPr id="636" name="Google Shape;636;p72"/>
          <p:cNvSpPr txBox="1"/>
          <p:nvPr/>
        </p:nvSpPr>
        <p:spPr>
          <a:xfrm>
            <a:off x="3618397" y="3669701"/>
            <a:ext cx="159321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it-IT" sz="1400" u="none" cap="none" strike="noStrike">
                <a:solidFill>
                  <a:srgbClr val="000000"/>
                </a:solidFill>
                <a:latin typeface="Arial"/>
                <a:ea typeface="Arial"/>
                <a:cs typeface="Arial"/>
                <a:sym typeface="Arial"/>
              </a:rPr>
              <a:t>Grafica e Styling</a:t>
            </a:r>
            <a:endParaRPr/>
          </a:p>
        </p:txBody>
      </p:sp>
      <p:sp>
        <p:nvSpPr>
          <p:cNvPr id="637" name="Google Shape;637;p72"/>
          <p:cNvSpPr/>
          <p:nvPr/>
        </p:nvSpPr>
        <p:spPr>
          <a:xfrm>
            <a:off x="307488" y="4118296"/>
            <a:ext cx="3770736" cy="954107"/>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Stile molto limitato, difficile da personalizzare senza librerie esterne.</a:t>
            </a:r>
            <a:endParaRPr/>
          </a:p>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Non supporta il binding dati avanzato o i template.</a:t>
            </a:r>
            <a:endParaRPr/>
          </a:p>
        </p:txBody>
      </p:sp>
      <p:sp>
        <p:nvSpPr>
          <p:cNvPr id="638" name="Google Shape;638;p72"/>
          <p:cNvSpPr/>
          <p:nvPr/>
        </p:nvSpPr>
        <p:spPr>
          <a:xfrm>
            <a:off x="4871399" y="4085221"/>
            <a:ext cx="4189031" cy="954107"/>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Altamente personalizzabile con </a:t>
            </a:r>
            <a:r>
              <a:rPr b="1" i="0" lang="it-IT" sz="1400" u="none" cap="none" strike="noStrike">
                <a:solidFill>
                  <a:schemeClr val="dk1"/>
                </a:solidFill>
                <a:latin typeface="Arial"/>
                <a:ea typeface="Arial"/>
                <a:cs typeface="Arial"/>
                <a:sym typeface="Arial"/>
              </a:rPr>
              <a:t>styles</a:t>
            </a:r>
            <a:r>
              <a:rPr b="0" i="0" lang="it-IT" sz="1400" u="none" cap="none" strike="noStrike">
                <a:solidFill>
                  <a:schemeClr val="dk1"/>
                </a:solidFill>
                <a:latin typeface="Arial"/>
                <a:ea typeface="Arial"/>
                <a:cs typeface="Arial"/>
                <a:sym typeface="Arial"/>
              </a:rPr>
              <a:t>, </a:t>
            </a:r>
            <a:r>
              <a:rPr b="1" i="0" lang="it-IT" sz="1400" u="none" cap="none" strike="noStrike">
                <a:solidFill>
                  <a:schemeClr val="dk1"/>
                </a:solidFill>
                <a:latin typeface="Arial"/>
                <a:ea typeface="Arial"/>
                <a:cs typeface="Arial"/>
                <a:sym typeface="Arial"/>
              </a:rPr>
              <a:t>templates</a:t>
            </a:r>
            <a:r>
              <a:rPr b="0" i="0" lang="it-IT" sz="1400" u="none" cap="none" strike="noStrike">
                <a:solidFill>
                  <a:schemeClr val="dk1"/>
                </a:solidFill>
                <a:latin typeface="Arial"/>
                <a:ea typeface="Arial"/>
                <a:cs typeface="Arial"/>
                <a:sym typeface="Arial"/>
              </a:rPr>
              <a:t>, </a:t>
            </a:r>
            <a:r>
              <a:rPr b="1" i="0" lang="it-IT" sz="1400" u="none" cap="none" strike="noStrike">
                <a:solidFill>
                  <a:schemeClr val="dk1"/>
                </a:solidFill>
                <a:latin typeface="Arial"/>
                <a:ea typeface="Arial"/>
                <a:cs typeface="Arial"/>
                <a:sym typeface="Arial"/>
              </a:rPr>
              <a:t>data binding</a:t>
            </a:r>
            <a:r>
              <a:rPr b="0" i="0" lang="it-IT" sz="1400" u="none" cap="none" strike="noStrike">
                <a:solidFill>
                  <a:schemeClr val="dk1"/>
                </a:solidFill>
                <a:latin typeface="Arial"/>
                <a:ea typeface="Arial"/>
                <a:cs typeface="Arial"/>
                <a:sym typeface="Arial"/>
              </a:rPr>
              <a:t>, </a:t>
            </a:r>
            <a:r>
              <a:rPr b="1" i="0" lang="it-IT" sz="1400" u="none" cap="none" strike="noStrike">
                <a:solidFill>
                  <a:schemeClr val="dk1"/>
                </a:solidFill>
                <a:latin typeface="Arial"/>
                <a:ea typeface="Arial"/>
                <a:cs typeface="Arial"/>
                <a:sym typeface="Arial"/>
              </a:rPr>
              <a:t>triggers</a:t>
            </a:r>
            <a:r>
              <a:rPr b="0" i="0" lang="it-IT" sz="1400" u="none" cap="none" strike="noStrike">
                <a:solidFill>
                  <a:schemeClr val="dk1"/>
                </a:solidFill>
                <a:latin typeface="Arial"/>
                <a:ea typeface="Arial"/>
                <a:cs typeface="Arial"/>
                <a:sym typeface="Arial"/>
              </a:rPr>
              <a:t>.</a:t>
            </a:r>
            <a:endParaRPr/>
          </a:p>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Supporta temi, animazioni, e grafiche avanzate.</a:t>
            </a:r>
            <a:endParaRPr/>
          </a:p>
        </p:txBody>
      </p:sp>
      <p:sp>
        <p:nvSpPr>
          <p:cNvPr id="639" name="Google Shape;639;p72"/>
          <p:cNvSpPr/>
          <p:nvPr/>
        </p:nvSpPr>
        <p:spPr>
          <a:xfrm>
            <a:off x="307488" y="5487923"/>
            <a:ext cx="4012428" cy="954107"/>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Avvio rapido, migliore per applicazioni semplici.</a:t>
            </a:r>
            <a:endParaRPr/>
          </a:p>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Meno adatto a interfacce moderne o dinamiche.</a:t>
            </a:r>
            <a:endParaRPr/>
          </a:p>
        </p:txBody>
      </p:sp>
      <p:sp>
        <p:nvSpPr>
          <p:cNvPr id="640" name="Google Shape;640;p72"/>
          <p:cNvSpPr txBox="1"/>
          <p:nvPr/>
        </p:nvSpPr>
        <p:spPr>
          <a:xfrm>
            <a:off x="3928590" y="5180146"/>
            <a:ext cx="128825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it-IT" sz="1400" u="none" cap="none" strike="noStrike">
                <a:solidFill>
                  <a:srgbClr val="000000"/>
                </a:solidFill>
                <a:latin typeface="Arial"/>
                <a:ea typeface="Arial"/>
                <a:cs typeface="Arial"/>
                <a:sym typeface="Arial"/>
              </a:rPr>
              <a:t>Prestazioni</a:t>
            </a:r>
            <a:endParaRPr/>
          </a:p>
        </p:txBody>
      </p:sp>
      <p:sp>
        <p:nvSpPr>
          <p:cNvPr id="641" name="Google Shape;641;p72"/>
          <p:cNvSpPr/>
          <p:nvPr/>
        </p:nvSpPr>
        <p:spPr>
          <a:xfrm>
            <a:off x="4971234" y="5510960"/>
            <a:ext cx="4012428" cy="738664"/>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Prestazioni migliori con grafica complessa.</a:t>
            </a:r>
            <a:endParaRPr/>
          </a:p>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Richiede più risorse, ma è più scalabile e flessibile.</a:t>
            </a:r>
            <a:endParaRPr/>
          </a:p>
        </p:txBody>
      </p:sp>
      <p:sp>
        <p:nvSpPr>
          <p:cNvPr id="642" name="Google Shape;642;p72"/>
          <p:cNvSpPr txBox="1"/>
          <p:nvPr/>
        </p:nvSpPr>
        <p:spPr>
          <a:xfrm>
            <a:off x="1604688" y="1637063"/>
            <a:ext cx="11861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sng" cap="none" strike="noStrike">
                <a:solidFill>
                  <a:srgbClr val="000000"/>
                </a:solidFill>
                <a:latin typeface="Arial"/>
                <a:ea typeface="Arial"/>
                <a:cs typeface="Arial"/>
                <a:sym typeface="Arial"/>
              </a:rPr>
              <a:t>WinForms</a:t>
            </a:r>
            <a:endParaRPr b="1" i="0" sz="1400" u="sng" cap="none" strike="noStrike">
              <a:solidFill>
                <a:srgbClr val="000000"/>
              </a:solidFill>
              <a:latin typeface="Arial"/>
              <a:ea typeface="Arial"/>
              <a:cs typeface="Arial"/>
              <a:sym typeface="Arial"/>
            </a:endParaRPr>
          </a:p>
        </p:txBody>
      </p:sp>
      <p:sp>
        <p:nvSpPr>
          <p:cNvPr id="643" name="Google Shape;643;p72"/>
          <p:cNvSpPr txBox="1"/>
          <p:nvPr/>
        </p:nvSpPr>
        <p:spPr>
          <a:xfrm>
            <a:off x="6293490" y="1637062"/>
            <a:ext cx="8215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sng" cap="none" strike="noStrike">
                <a:solidFill>
                  <a:srgbClr val="000000"/>
                </a:solidFill>
                <a:latin typeface="Arial"/>
                <a:ea typeface="Arial"/>
                <a:cs typeface="Arial"/>
                <a:sym typeface="Arial"/>
              </a:rPr>
              <a:t>WPF</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30"/>
          <p:cNvSpPr/>
          <p:nvPr/>
        </p:nvSpPr>
        <p:spPr>
          <a:xfrm>
            <a:off x="113131" y="894955"/>
            <a:ext cx="7774737" cy="181588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0" lang="it-IT" sz="1400" u="none" cap="none" strike="noStrike">
                <a:solidFill>
                  <a:schemeClr val="dk1"/>
                </a:solidFill>
                <a:latin typeface="Arial"/>
                <a:ea typeface="Arial"/>
                <a:cs typeface="Arial"/>
                <a:sym typeface="Arial"/>
              </a:rPr>
              <a:t>Progetto: “Mini Biblioteca”</a:t>
            </a: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400"/>
              <a:buFont typeface="Arial"/>
              <a:buAutoNum type="arabicPeriod"/>
            </a:pPr>
            <a:r>
              <a:rPr b="1" i="1" lang="it-IT" sz="1400" u="none" cap="none" strike="noStrike">
                <a:solidFill>
                  <a:schemeClr val="dk1"/>
                </a:solidFill>
                <a:latin typeface="Arial"/>
                <a:ea typeface="Arial"/>
                <a:cs typeface="Arial"/>
                <a:sym typeface="Arial"/>
              </a:rPr>
              <a:t>Inserimento libri</a:t>
            </a:r>
            <a:r>
              <a:rPr b="0" i="0" lang="it-IT" sz="1400" u="none" cap="none" strike="noStrike">
                <a:solidFill>
                  <a:schemeClr val="dk1"/>
                </a:solidFill>
                <a:latin typeface="Arial"/>
                <a:ea typeface="Arial"/>
                <a:cs typeface="Arial"/>
                <a:sym typeface="Arial"/>
              </a:rPr>
              <a:t>: t</a:t>
            </a:r>
            <a:r>
              <a:rPr b="0" i="0" lang="it-IT" sz="1400" u="none" cap="none" strike="noStrike">
                <a:solidFill>
                  <a:schemeClr val="dk1"/>
                </a:solidFill>
                <a:latin typeface="Arial"/>
                <a:ea typeface="Arial"/>
                <a:cs typeface="Arial"/>
                <a:sym typeface="Arial"/>
              </a:rPr>
              <a:t>itolo, autore, anno, genere, ISBN.</a:t>
            </a:r>
            <a:endParaRPr/>
          </a:p>
          <a:p>
            <a:pPr indent="-342900" lvl="0" marL="342900" marR="0" rtl="0" algn="l">
              <a:lnSpc>
                <a:spcPct val="100000"/>
              </a:lnSpc>
              <a:spcBef>
                <a:spcPts val="0"/>
              </a:spcBef>
              <a:spcAft>
                <a:spcPts val="0"/>
              </a:spcAft>
              <a:buClr>
                <a:schemeClr val="dk1"/>
              </a:buClr>
              <a:buSzPts val="1400"/>
              <a:buFont typeface="Arial"/>
              <a:buAutoNum type="arabicPeriod"/>
            </a:pPr>
            <a:r>
              <a:rPr b="1" i="1" lang="it-IT" sz="1400" u="none" cap="none" strike="noStrike">
                <a:solidFill>
                  <a:schemeClr val="dk1"/>
                </a:solidFill>
                <a:latin typeface="Arial"/>
                <a:ea typeface="Arial"/>
                <a:cs typeface="Arial"/>
                <a:sym typeface="Arial"/>
              </a:rPr>
              <a:t>Visualizzazione elenco</a:t>
            </a:r>
            <a:r>
              <a:rPr b="1" i="0" lang="it-IT" sz="1400" u="none" cap="none" strike="noStrike">
                <a:solidFill>
                  <a:schemeClr val="dk1"/>
                </a:solidFill>
                <a:latin typeface="Arial"/>
                <a:ea typeface="Arial"/>
                <a:cs typeface="Arial"/>
                <a:sym typeface="Arial"/>
              </a:rPr>
              <a:t>: </a:t>
            </a:r>
            <a:r>
              <a:rPr b="0" i="0" lang="it-IT" sz="1400" u="none" cap="none" strike="noStrike">
                <a:solidFill>
                  <a:schemeClr val="dk1"/>
                </a:solidFill>
                <a:latin typeface="Arial"/>
                <a:ea typeface="Arial"/>
                <a:cs typeface="Arial"/>
                <a:sym typeface="Arial"/>
              </a:rPr>
              <a:t>u</a:t>
            </a:r>
            <a:r>
              <a:rPr b="0" i="0" lang="it-IT" sz="1400" u="none" cap="none" strike="noStrike">
                <a:solidFill>
                  <a:schemeClr val="dk1"/>
                </a:solidFill>
                <a:latin typeface="Arial"/>
                <a:ea typeface="Arial"/>
                <a:cs typeface="Arial"/>
                <a:sym typeface="Arial"/>
              </a:rPr>
              <a:t>na </a:t>
            </a:r>
            <a:r>
              <a:rPr b="0" i="0" lang="it-IT" sz="1400" u="none" cap="none" strike="noStrike">
                <a:solidFill>
                  <a:schemeClr val="dk1"/>
                </a:solidFill>
                <a:latin typeface="Arimo"/>
                <a:ea typeface="Arimo"/>
                <a:cs typeface="Arimo"/>
                <a:sym typeface="Arimo"/>
              </a:rPr>
              <a:t>DataGridView</a:t>
            </a:r>
            <a:r>
              <a:rPr b="0" i="0" lang="it-IT" sz="1400" u="none" cap="none" strike="noStrike">
                <a:solidFill>
                  <a:schemeClr val="dk1"/>
                </a:solidFill>
                <a:latin typeface="Arial"/>
                <a:ea typeface="Arial"/>
                <a:cs typeface="Arial"/>
                <a:sym typeface="Arial"/>
              </a:rPr>
              <a:t> per mostrare tutti i libri.</a:t>
            </a:r>
            <a:endParaRPr b="0" i="0" sz="1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400"/>
              <a:buFont typeface="Arial"/>
              <a:buAutoNum type="arabicPeriod"/>
            </a:pPr>
            <a:r>
              <a:rPr b="1" i="1" lang="it-IT" sz="1400" u="none" cap="none" strike="noStrike">
                <a:solidFill>
                  <a:schemeClr val="dk1"/>
                </a:solidFill>
                <a:latin typeface="Arial"/>
                <a:ea typeface="Arial"/>
                <a:cs typeface="Arial"/>
                <a:sym typeface="Arial"/>
              </a:rPr>
              <a:t>Ricerca</a:t>
            </a:r>
            <a:r>
              <a:rPr b="1" i="0" lang="it-IT" sz="1400" u="none" cap="none" strike="noStrike">
                <a:solidFill>
                  <a:schemeClr val="dk1"/>
                </a:solidFill>
                <a:latin typeface="Arial"/>
                <a:ea typeface="Arial"/>
                <a:cs typeface="Arial"/>
                <a:sym typeface="Arial"/>
              </a:rPr>
              <a:t>: </a:t>
            </a:r>
            <a:r>
              <a:rPr b="0" i="0" lang="it-IT" sz="1400" u="none" cap="none" strike="noStrike">
                <a:solidFill>
                  <a:schemeClr val="dk1"/>
                </a:solidFill>
                <a:latin typeface="Arial"/>
                <a:ea typeface="Arial"/>
                <a:cs typeface="Arial"/>
                <a:sym typeface="Arial"/>
              </a:rPr>
              <a:t>p</a:t>
            </a:r>
            <a:r>
              <a:rPr b="0" i="0" lang="it-IT" sz="1400" u="none" cap="none" strike="noStrike">
                <a:solidFill>
                  <a:schemeClr val="dk1"/>
                </a:solidFill>
                <a:latin typeface="Arial"/>
                <a:ea typeface="Arial"/>
                <a:cs typeface="Arial"/>
                <a:sym typeface="Arial"/>
              </a:rPr>
              <a:t>er titolo o autore.</a:t>
            </a:r>
            <a:endParaRPr/>
          </a:p>
          <a:p>
            <a:pPr indent="-342900" lvl="0" marL="342900" marR="0" rtl="0" algn="l">
              <a:lnSpc>
                <a:spcPct val="100000"/>
              </a:lnSpc>
              <a:spcBef>
                <a:spcPts val="0"/>
              </a:spcBef>
              <a:spcAft>
                <a:spcPts val="0"/>
              </a:spcAft>
              <a:buClr>
                <a:schemeClr val="dk1"/>
              </a:buClr>
              <a:buSzPts val="1400"/>
              <a:buFont typeface="Arial"/>
              <a:buAutoNum type="arabicPeriod"/>
            </a:pPr>
            <a:r>
              <a:rPr b="1" i="1" lang="it-IT" sz="1400" u="none" cap="none" strike="noStrike">
                <a:solidFill>
                  <a:schemeClr val="dk1"/>
                </a:solidFill>
                <a:latin typeface="Arial"/>
                <a:ea typeface="Arial"/>
                <a:cs typeface="Arial"/>
                <a:sym typeface="Arial"/>
              </a:rPr>
              <a:t>Modifica e cancellazione</a:t>
            </a:r>
            <a:r>
              <a:rPr b="0" i="0" lang="it-IT" sz="1400" u="none" cap="none" strike="noStrike">
                <a:solidFill>
                  <a:schemeClr val="dk1"/>
                </a:solidFill>
                <a:latin typeface="Arial"/>
                <a:ea typeface="Arial"/>
                <a:cs typeface="Arial"/>
                <a:sym typeface="Arial"/>
              </a:rPr>
              <a:t>: </a:t>
            </a:r>
            <a:r>
              <a:rPr b="0" i="0" lang="it-IT" sz="1400" u="none" cap="none" strike="noStrike">
                <a:solidFill>
                  <a:schemeClr val="dk1"/>
                </a:solidFill>
                <a:latin typeface="Arial"/>
                <a:ea typeface="Arial"/>
                <a:cs typeface="Arial"/>
                <a:sym typeface="Arial"/>
              </a:rPr>
              <a:t>Selezione di un libro e aggiornamento dati o rimozione.</a:t>
            </a:r>
            <a:endParaRPr/>
          </a:p>
          <a:p>
            <a:pPr indent="-342900" lvl="0" marL="342900" marR="0" rtl="0" algn="l">
              <a:lnSpc>
                <a:spcPct val="100000"/>
              </a:lnSpc>
              <a:spcBef>
                <a:spcPts val="0"/>
              </a:spcBef>
              <a:spcAft>
                <a:spcPts val="0"/>
              </a:spcAft>
              <a:buClr>
                <a:schemeClr val="dk1"/>
              </a:buClr>
              <a:buSzPts val="1400"/>
              <a:buFont typeface="Arial"/>
              <a:buAutoNum type="arabicPeriod"/>
            </a:pPr>
            <a:r>
              <a:rPr b="1" i="1" lang="it-IT" sz="1400" u="none" cap="none" strike="noStrike">
                <a:solidFill>
                  <a:schemeClr val="dk1"/>
                </a:solidFill>
                <a:latin typeface="Arial"/>
                <a:ea typeface="Arial"/>
                <a:cs typeface="Arial"/>
                <a:sym typeface="Arial"/>
              </a:rPr>
              <a:t>Salvataggio</a:t>
            </a:r>
            <a:r>
              <a:rPr b="0" i="0" lang="it-IT" sz="1400" u="none" cap="none" strike="noStrike">
                <a:solidFill>
                  <a:schemeClr val="dk1"/>
                </a:solidFill>
                <a:latin typeface="Arial"/>
                <a:ea typeface="Arial"/>
                <a:cs typeface="Arial"/>
                <a:sym typeface="Arial"/>
              </a:rPr>
              <a:t>: s</a:t>
            </a:r>
            <a:r>
              <a:rPr b="0" i="0" lang="it-IT" sz="1400" u="none" cap="none" strike="noStrike">
                <a:solidFill>
                  <a:schemeClr val="dk1"/>
                </a:solidFill>
                <a:latin typeface="Arial"/>
                <a:ea typeface="Arial"/>
                <a:cs typeface="Arial"/>
                <a:sym typeface="Arial"/>
              </a:rPr>
              <a:t>u file JSON o XML per persistenza dei dati (senza DB per semplicità).</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9" name="Google Shape;649;p30"/>
          <p:cNvSpPr txBox="1"/>
          <p:nvPr/>
        </p:nvSpPr>
        <p:spPr>
          <a:xfrm>
            <a:off x="0" y="0"/>
            <a:ext cx="5286375"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Sviluppo di app desktop con WinForms/WPF (8)</a:t>
            </a:r>
            <a:endParaRPr/>
          </a:p>
        </p:txBody>
      </p:sp>
      <p:pic>
        <p:nvPicPr>
          <p:cNvPr id="650" name="Google Shape;650;p30"/>
          <p:cNvPicPr preferRelativeResize="0"/>
          <p:nvPr/>
        </p:nvPicPr>
        <p:blipFill rotWithShape="1">
          <a:blip r:embed="rId3">
            <a:alphaModFix/>
          </a:blip>
          <a:srcRect b="0" l="40357" r="0" t="0"/>
          <a:stretch/>
        </p:blipFill>
        <p:spPr>
          <a:xfrm>
            <a:off x="285749" y="2710837"/>
            <a:ext cx="3714750" cy="3794372"/>
          </a:xfrm>
          <a:prstGeom prst="rect">
            <a:avLst/>
          </a:prstGeom>
          <a:noFill/>
          <a:ln>
            <a:noFill/>
          </a:ln>
        </p:spPr>
      </p:pic>
      <p:pic>
        <p:nvPicPr>
          <p:cNvPr id="651" name="Google Shape;651;p30"/>
          <p:cNvPicPr preferRelativeResize="0"/>
          <p:nvPr/>
        </p:nvPicPr>
        <p:blipFill rotWithShape="1">
          <a:blip r:embed="rId4">
            <a:alphaModFix/>
          </a:blip>
          <a:srcRect b="0" l="0" r="0" t="0"/>
          <a:stretch/>
        </p:blipFill>
        <p:spPr>
          <a:xfrm>
            <a:off x="5286375" y="2722101"/>
            <a:ext cx="3071126" cy="1425063"/>
          </a:xfrm>
          <a:prstGeom prst="rect">
            <a:avLst/>
          </a:prstGeom>
          <a:noFill/>
          <a:ln>
            <a:noFill/>
          </a:ln>
        </p:spPr>
      </p:pic>
      <p:sp>
        <p:nvSpPr>
          <p:cNvPr id="652" name="Google Shape;652;p30"/>
          <p:cNvSpPr txBox="1"/>
          <p:nvPr/>
        </p:nvSpPr>
        <p:spPr>
          <a:xfrm>
            <a:off x="69994" y="621401"/>
            <a:ext cx="11861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sng" cap="none" strike="noStrike">
                <a:solidFill>
                  <a:srgbClr val="000000"/>
                </a:solidFill>
                <a:latin typeface="Arial"/>
                <a:ea typeface="Arial"/>
                <a:cs typeface="Arial"/>
                <a:sym typeface="Arial"/>
              </a:rPr>
              <a:t>WinForms</a:t>
            </a:r>
            <a:endParaRPr b="1" i="0" sz="1400" u="sng" cap="none" strike="noStrike">
              <a:solidFill>
                <a:srgbClr val="000000"/>
              </a:solidFill>
              <a:latin typeface="Arial"/>
              <a:ea typeface="Arial"/>
              <a:cs typeface="Arial"/>
              <a:sym typeface="Arial"/>
            </a:endParaRPr>
          </a:p>
        </p:txBody>
      </p:sp>
      <p:pic>
        <p:nvPicPr>
          <p:cNvPr id="653" name="Google Shape;653;p30"/>
          <p:cNvPicPr preferRelativeResize="0"/>
          <p:nvPr/>
        </p:nvPicPr>
        <p:blipFill rotWithShape="1">
          <a:blip r:embed="rId5">
            <a:alphaModFix/>
          </a:blip>
          <a:srcRect b="0" l="0" r="0" t="0"/>
          <a:stretch/>
        </p:blipFill>
        <p:spPr>
          <a:xfrm>
            <a:off x="5317804" y="4448092"/>
            <a:ext cx="2522439" cy="19051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57"/>
          <p:cNvPicPr preferRelativeResize="0"/>
          <p:nvPr/>
        </p:nvPicPr>
        <p:blipFill rotWithShape="1">
          <a:blip r:embed="rId3">
            <a:alphaModFix/>
          </a:blip>
          <a:srcRect b="36085" l="41868" r="1744" t="0"/>
          <a:stretch/>
        </p:blipFill>
        <p:spPr>
          <a:xfrm>
            <a:off x="230618" y="1072385"/>
            <a:ext cx="4242084" cy="3218262"/>
          </a:xfrm>
          <a:prstGeom prst="rect">
            <a:avLst/>
          </a:prstGeom>
          <a:noFill/>
          <a:ln>
            <a:noFill/>
          </a:ln>
        </p:spPr>
      </p:pic>
      <p:pic>
        <p:nvPicPr>
          <p:cNvPr id="130" name="Google Shape;130;p57"/>
          <p:cNvPicPr preferRelativeResize="0"/>
          <p:nvPr/>
        </p:nvPicPr>
        <p:blipFill rotWithShape="1">
          <a:blip r:embed="rId4">
            <a:alphaModFix/>
          </a:blip>
          <a:srcRect b="0" l="0" r="0" t="0"/>
          <a:stretch/>
        </p:blipFill>
        <p:spPr>
          <a:xfrm>
            <a:off x="230618" y="4653205"/>
            <a:ext cx="5620534" cy="1771897"/>
          </a:xfrm>
          <a:prstGeom prst="rect">
            <a:avLst/>
          </a:prstGeom>
          <a:noFill/>
          <a:ln>
            <a:noFill/>
          </a:ln>
        </p:spPr>
      </p:pic>
      <p:sp>
        <p:nvSpPr>
          <p:cNvPr id="131" name="Google Shape;131;p57"/>
          <p:cNvSpPr txBox="1"/>
          <p:nvPr/>
        </p:nvSpPr>
        <p:spPr>
          <a:xfrm>
            <a:off x="4823209" y="1215851"/>
            <a:ext cx="34264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Applicazione Console Framework .NET 8</a:t>
            </a:r>
            <a:endParaRPr b="0" i="0" sz="1400" u="none" cap="none" strike="noStrike">
              <a:solidFill>
                <a:srgbClr val="000000"/>
              </a:solidFill>
              <a:latin typeface="Arial"/>
              <a:ea typeface="Arial"/>
              <a:cs typeface="Arial"/>
              <a:sym typeface="Arial"/>
            </a:endParaRPr>
          </a:p>
        </p:txBody>
      </p:sp>
      <p:sp>
        <p:nvSpPr>
          <p:cNvPr id="132" name="Google Shape;132;p57"/>
          <p:cNvSpPr txBox="1"/>
          <p:nvPr/>
        </p:nvSpPr>
        <p:spPr>
          <a:xfrm>
            <a:off x="4975609" y="3970775"/>
            <a:ext cx="34264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Applicazione Console Framework .NET 8</a:t>
            </a:r>
            <a:endParaRPr b="0" i="0" sz="1400" u="none" cap="none" strike="noStrike">
              <a:solidFill>
                <a:srgbClr val="000000"/>
              </a:solidFill>
              <a:latin typeface="Arial"/>
              <a:ea typeface="Arial"/>
              <a:cs typeface="Arial"/>
              <a:sym typeface="Arial"/>
            </a:endParaRPr>
          </a:p>
        </p:txBody>
      </p:sp>
      <p:sp>
        <p:nvSpPr>
          <p:cNvPr id="133" name="Google Shape;133;p57"/>
          <p:cNvSpPr txBox="1"/>
          <p:nvPr/>
        </p:nvSpPr>
        <p:spPr>
          <a:xfrm>
            <a:off x="10470" y="0"/>
            <a:ext cx="3297045"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1600" u="none" cap="none" strike="noStrike">
                <a:solidFill>
                  <a:srgbClr val="17365D"/>
                </a:solidFill>
                <a:latin typeface="Calibri"/>
                <a:ea typeface="Calibri"/>
                <a:cs typeface="Calibri"/>
                <a:sym typeface="Calibri"/>
              </a:rPr>
              <a:t>Introduzione a .NET e C# - 6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3"/>
          <p:cNvSpPr txBox="1"/>
          <p:nvPr/>
        </p:nvSpPr>
        <p:spPr>
          <a:xfrm>
            <a:off x="0" y="0"/>
            <a:ext cx="5286375"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Sviluppo di app desktop con WinForms/WPF (8)</a:t>
            </a:r>
            <a:endParaRPr/>
          </a:p>
        </p:txBody>
      </p:sp>
      <p:sp>
        <p:nvSpPr>
          <p:cNvPr id="659" name="Google Shape;659;p73"/>
          <p:cNvSpPr txBox="1"/>
          <p:nvPr/>
        </p:nvSpPr>
        <p:spPr>
          <a:xfrm>
            <a:off x="69994" y="621401"/>
            <a:ext cx="11861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sng" cap="none" strike="noStrike">
                <a:solidFill>
                  <a:srgbClr val="000000"/>
                </a:solidFill>
                <a:latin typeface="Arial"/>
                <a:ea typeface="Arial"/>
                <a:cs typeface="Arial"/>
                <a:sym typeface="Arial"/>
              </a:rPr>
              <a:t>WinForms</a:t>
            </a:r>
            <a:endParaRPr b="1" i="0" sz="1400" u="sng" cap="none" strike="noStrike">
              <a:solidFill>
                <a:srgbClr val="000000"/>
              </a:solidFill>
              <a:latin typeface="Arial"/>
              <a:ea typeface="Arial"/>
              <a:cs typeface="Arial"/>
              <a:sym typeface="Arial"/>
            </a:endParaRPr>
          </a:p>
        </p:txBody>
      </p:sp>
      <p:pic>
        <p:nvPicPr>
          <p:cNvPr id="660" name="Google Shape;660;p73"/>
          <p:cNvPicPr preferRelativeResize="0"/>
          <p:nvPr/>
        </p:nvPicPr>
        <p:blipFill rotWithShape="1">
          <a:blip r:embed="rId3">
            <a:alphaModFix/>
          </a:blip>
          <a:srcRect b="0" l="0" r="0" t="0"/>
          <a:stretch/>
        </p:blipFill>
        <p:spPr>
          <a:xfrm>
            <a:off x="783185" y="1242802"/>
            <a:ext cx="2596406" cy="2596406"/>
          </a:xfrm>
          <a:prstGeom prst="rect">
            <a:avLst/>
          </a:prstGeom>
          <a:noFill/>
          <a:ln>
            <a:noFill/>
          </a:ln>
        </p:spPr>
      </p:pic>
      <p:pic>
        <p:nvPicPr>
          <p:cNvPr id="661" name="Google Shape;661;p73"/>
          <p:cNvPicPr preferRelativeResize="0"/>
          <p:nvPr/>
        </p:nvPicPr>
        <p:blipFill rotWithShape="1">
          <a:blip r:embed="rId4">
            <a:alphaModFix/>
          </a:blip>
          <a:srcRect b="0" l="0" r="0" t="0"/>
          <a:stretch/>
        </p:blipFill>
        <p:spPr>
          <a:xfrm>
            <a:off x="4181475" y="1068395"/>
            <a:ext cx="4513066" cy="2770813"/>
          </a:xfrm>
          <a:prstGeom prst="rect">
            <a:avLst/>
          </a:prstGeom>
          <a:noFill/>
          <a:ln>
            <a:noFill/>
          </a:ln>
        </p:spPr>
      </p:pic>
      <p:pic>
        <p:nvPicPr>
          <p:cNvPr id="662" name="Google Shape;662;p73"/>
          <p:cNvPicPr preferRelativeResize="0"/>
          <p:nvPr/>
        </p:nvPicPr>
        <p:blipFill rotWithShape="1">
          <a:blip r:embed="rId5">
            <a:alphaModFix/>
          </a:blip>
          <a:srcRect b="0" l="0" r="0" t="0"/>
          <a:stretch/>
        </p:blipFill>
        <p:spPr>
          <a:xfrm>
            <a:off x="516134" y="4460609"/>
            <a:ext cx="3894157" cy="1432684"/>
          </a:xfrm>
          <a:prstGeom prst="rect">
            <a:avLst/>
          </a:prstGeom>
          <a:noFill/>
          <a:ln>
            <a:noFill/>
          </a:ln>
        </p:spPr>
      </p:pic>
      <p:pic>
        <p:nvPicPr>
          <p:cNvPr id="663" name="Google Shape;663;p73"/>
          <p:cNvPicPr preferRelativeResize="0"/>
          <p:nvPr/>
        </p:nvPicPr>
        <p:blipFill rotWithShape="1">
          <a:blip r:embed="rId6">
            <a:alphaModFix/>
          </a:blip>
          <a:srcRect b="0" l="0" r="0" t="0"/>
          <a:stretch/>
        </p:blipFill>
        <p:spPr>
          <a:xfrm>
            <a:off x="4572000" y="3934783"/>
            <a:ext cx="4229467" cy="248433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4"/>
          <p:cNvSpPr txBox="1"/>
          <p:nvPr/>
        </p:nvSpPr>
        <p:spPr>
          <a:xfrm>
            <a:off x="0" y="0"/>
            <a:ext cx="5286375"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Sviluppo di app desktop con WinForms/WPF (8)</a:t>
            </a:r>
            <a:endParaRPr/>
          </a:p>
        </p:txBody>
      </p:sp>
      <p:sp>
        <p:nvSpPr>
          <p:cNvPr id="669" name="Google Shape;669;p74"/>
          <p:cNvSpPr/>
          <p:nvPr/>
        </p:nvSpPr>
        <p:spPr>
          <a:xfrm>
            <a:off x="4066102" y="1937534"/>
            <a:ext cx="4210050" cy="954107"/>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Imparare la struttura base di un progetto WPF</a:t>
            </a:r>
            <a:endParaRPr/>
          </a:p>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Usare XAML per progettare l’interfaccia</a:t>
            </a:r>
            <a:endParaRPr/>
          </a:p>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Capire il </a:t>
            </a:r>
            <a:r>
              <a:rPr b="1" i="0" lang="it-IT" sz="1400" u="none" cap="none" strike="noStrike">
                <a:solidFill>
                  <a:schemeClr val="dk1"/>
                </a:solidFill>
                <a:latin typeface="Arial"/>
                <a:ea typeface="Arial"/>
                <a:cs typeface="Arial"/>
                <a:sym typeface="Arial"/>
              </a:rPr>
              <a:t>data binding</a:t>
            </a:r>
            <a:r>
              <a:rPr b="0" i="0" lang="it-IT" sz="1400" u="none" cap="none" strike="noStrike">
                <a:solidFill>
                  <a:schemeClr val="dk1"/>
                </a:solidFill>
                <a:latin typeface="Arial"/>
                <a:ea typeface="Arial"/>
                <a:cs typeface="Arial"/>
                <a:sym typeface="Arial"/>
              </a:rPr>
              <a:t> semplice</a:t>
            </a:r>
            <a:endParaRPr/>
          </a:p>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al"/>
                <a:ea typeface="Arial"/>
                <a:cs typeface="Arial"/>
                <a:sym typeface="Arial"/>
              </a:rPr>
              <a:t>Reagire agli eventi (es. click di un pulsante)</a:t>
            </a:r>
            <a:endParaRPr/>
          </a:p>
        </p:txBody>
      </p:sp>
      <p:sp>
        <p:nvSpPr>
          <p:cNvPr id="670" name="Google Shape;670;p74"/>
          <p:cNvSpPr/>
          <p:nvPr/>
        </p:nvSpPr>
        <p:spPr>
          <a:xfrm>
            <a:off x="4066102" y="2958525"/>
            <a:ext cx="3674504" cy="116955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it-IT" sz="1400" u="none" cap="none" strike="noStrike">
                <a:solidFill>
                  <a:schemeClr val="dk1"/>
                </a:solidFill>
                <a:latin typeface="Arial"/>
                <a:ea typeface="Arial"/>
                <a:cs typeface="Arial"/>
                <a:sym typeface="Arial"/>
              </a:rPr>
              <a:t>Due file chiave:</a:t>
            </a:r>
            <a:endParaRPr/>
          </a:p>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mo"/>
                <a:ea typeface="Arimo"/>
                <a:cs typeface="Arimo"/>
                <a:sym typeface="Arimo"/>
              </a:rPr>
              <a:t>MainWindow.xaml</a:t>
            </a:r>
            <a:r>
              <a:rPr b="0" i="0" lang="it-IT" sz="1400" u="none" cap="none" strike="noStrike">
                <a:solidFill>
                  <a:schemeClr val="dk1"/>
                </a:solidFill>
                <a:latin typeface="Arial"/>
                <a:ea typeface="Arial"/>
                <a:cs typeface="Arial"/>
                <a:sym typeface="Arial"/>
              </a:rPr>
              <a:t> (interfaccia grafica)</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it-IT" sz="1400" u="none" cap="none" strike="noStrike">
                <a:solidFill>
                  <a:schemeClr val="dk1"/>
                </a:solidFill>
                <a:latin typeface="Arimo"/>
                <a:ea typeface="Arimo"/>
                <a:cs typeface="Arimo"/>
                <a:sym typeface="Arimo"/>
              </a:rPr>
              <a:t>MainWindow.xaml.cs</a:t>
            </a:r>
            <a:r>
              <a:rPr b="0" i="0" lang="it-IT" sz="1400" u="none" cap="none" strike="noStrike">
                <a:solidFill>
                  <a:schemeClr val="dk1"/>
                </a:solidFill>
                <a:latin typeface="Arial"/>
                <a:ea typeface="Arial"/>
                <a:cs typeface="Arial"/>
                <a:sym typeface="Arial"/>
              </a:rPr>
              <a:t> (logica applicativa/</a:t>
            </a:r>
            <a:r>
              <a:rPr b="0" i="0" lang="it-IT" sz="1400" u="none" cap="none" strike="noStrike">
                <a:solidFill>
                  <a:srgbClr val="000000"/>
                </a:solidFill>
                <a:latin typeface="Arial"/>
                <a:ea typeface="Arial"/>
                <a:cs typeface="Arial"/>
                <a:sym typeface="Arial"/>
              </a:rPr>
              <a:t>Code-behind</a:t>
            </a:r>
            <a:r>
              <a:rPr b="0" i="0" lang="it-IT"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71" name="Google Shape;671;p74"/>
          <p:cNvPicPr preferRelativeResize="0"/>
          <p:nvPr/>
        </p:nvPicPr>
        <p:blipFill rotWithShape="1">
          <a:blip r:embed="rId3">
            <a:alphaModFix/>
          </a:blip>
          <a:srcRect b="0" l="0" r="0" t="0"/>
          <a:stretch/>
        </p:blipFill>
        <p:spPr>
          <a:xfrm>
            <a:off x="352426" y="1855231"/>
            <a:ext cx="3139712" cy="2072820"/>
          </a:xfrm>
          <a:prstGeom prst="rect">
            <a:avLst/>
          </a:prstGeom>
          <a:noFill/>
          <a:ln>
            <a:noFill/>
          </a:ln>
        </p:spPr>
      </p:pic>
      <p:sp>
        <p:nvSpPr>
          <p:cNvPr id="672" name="Google Shape;672;p74"/>
          <p:cNvSpPr txBox="1"/>
          <p:nvPr/>
        </p:nvSpPr>
        <p:spPr>
          <a:xfrm>
            <a:off x="260494" y="730815"/>
            <a:ext cx="11861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sng" cap="none" strike="noStrike">
                <a:solidFill>
                  <a:srgbClr val="000000"/>
                </a:solidFill>
                <a:latin typeface="Arial"/>
                <a:ea typeface="Arial"/>
                <a:cs typeface="Arial"/>
                <a:sym typeface="Arial"/>
              </a:rPr>
              <a:t>WPF</a:t>
            </a:r>
            <a:endParaRPr/>
          </a:p>
        </p:txBody>
      </p:sp>
      <p:sp>
        <p:nvSpPr>
          <p:cNvPr id="673" name="Google Shape;673;p74"/>
          <p:cNvSpPr txBox="1"/>
          <p:nvPr/>
        </p:nvSpPr>
        <p:spPr>
          <a:xfrm>
            <a:off x="352426" y="1259024"/>
            <a:ext cx="809041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Creiamo un semplice "Clicker Game" o "Gioco del Cacciatore di Forme" dove l'utente deve cliccare su un cerchio che appare in posizioni casuali. Ogni click corretto aumenta il punteggio.</a:t>
            </a:r>
            <a:endParaRPr/>
          </a:p>
        </p:txBody>
      </p:sp>
      <p:pic>
        <p:nvPicPr>
          <p:cNvPr id="674" name="Google Shape;674;p74"/>
          <p:cNvPicPr preferRelativeResize="0"/>
          <p:nvPr/>
        </p:nvPicPr>
        <p:blipFill rotWithShape="1">
          <a:blip r:embed="rId4">
            <a:alphaModFix/>
          </a:blip>
          <a:srcRect b="0" l="0" r="0" t="0"/>
          <a:stretch/>
        </p:blipFill>
        <p:spPr>
          <a:xfrm>
            <a:off x="5723054" y="4194960"/>
            <a:ext cx="2661561" cy="2396729"/>
          </a:xfrm>
          <a:prstGeom prst="rect">
            <a:avLst/>
          </a:prstGeom>
          <a:noFill/>
          <a:ln>
            <a:noFill/>
          </a:ln>
        </p:spPr>
      </p:pic>
      <p:pic>
        <p:nvPicPr>
          <p:cNvPr id="675" name="Google Shape;675;p74"/>
          <p:cNvPicPr preferRelativeResize="0"/>
          <p:nvPr/>
        </p:nvPicPr>
        <p:blipFill rotWithShape="1">
          <a:blip r:embed="rId5">
            <a:alphaModFix/>
          </a:blip>
          <a:srcRect b="0" l="0" r="0" t="0"/>
          <a:stretch/>
        </p:blipFill>
        <p:spPr>
          <a:xfrm>
            <a:off x="573425" y="4831673"/>
            <a:ext cx="2918713" cy="1295512"/>
          </a:xfrm>
          <a:prstGeom prst="rect">
            <a:avLst/>
          </a:prstGeom>
          <a:noFill/>
          <a:ln>
            <a:noFill/>
          </a:ln>
        </p:spPr>
      </p:pic>
      <p:sp>
        <p:nvSpPr>
          <p:cNvPr id="676" name="Google Shape;676;p74"/>
          <p:cNvSpPr/>
          <p:nvPr/>
        </p:nvSpPr>
        <p:spPr>
          <a:xfrm>
            <a:off x="3943350" y="5286375"/>
            <a:ext cx="1143000" cy="409575"/>
          </a:xfrm>
          <a:prstGeom prst="rightArrow">
            <a:avLst>
              <a:gd fmla="val 50000" name="adj1"/>
              <a:gd fmla="val 50000" name="adj2"/>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descr="Request-Response in Web Applications – How it works? – FactorBytes" id="681" name="Google Shape;681;p75"/>
          <p:cNvPicPr preferRelativeResize="0"/>
          <p:nvPr/>
        </p:nvPicPr>
        <p:blipFill rotWithShape="1">
          <a:blip r:embed="rId3">
            <a:alphaModFix/>
          </a:blip>
          <a:srcRect b="0" l="0" r="0" t="0"/>
          <a:stretch/>
        </p:blipFill>
        <p:spPr>
          <a:xfrm>
            <a:off x="4248150" y="1062039"/>
            <a:ext cx="4448628" cy="2919412"/>
          </a:xfrm>
          <a:prstGeom prst="rect">
            <a:avLst/>
          </a:prstGeom>
          <a:noFill/>
          <a:ln>
            <a:noFill/>
          </a:ln>
        </p:spPr>
      </p:pic>
      <p:sp>
        <p:nvSpPr>
          <p:cNvPr id="682" name="Google Shape;682;p75"/>
          <p:cNvSpPr/>
          <p:nvPr/>
        </p:nvSpPr>
        <p:spPr>
          <a:xfrm>
            <a:off x="257174" y="871539"/>
            <a:ext cx="3609975" cy="120032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it-IT" sz="1200" u="none" cap="none" strike="noStrike">
                <a:solidFill>
                  <a:schemeClr val="dk1"/>
                </a:solidFill>
                <a:latin typeface="Arial"/>
                <a:ea typeface="Arial"/>
                <a:cs typeface="Arial"/>
                <a:sym typeface="Arial"/>
              </a:rPr>
              <a:t>Una </a:t>
            </a:r>
            <a:r>
              <a:rPr b="1" i="0" lang="it-IT" sz="1200" u="none" cap="none" strike="noStrike">
                <a:solidFill>
                  <a:schemeClr val="dk1"/>
                </a:solidFill>
                <a:latin typeface="Arial"/>
                <a:ea typeface="Arial"/>
                <a:cs typeface="Arial"/>
                <a:sym typeface="Arial"/>
              </a:rPr>
              <a:t>pagina web</a:t>
            </a:r>
            <a:r>
              <a:rPr b="0" i="0" lang="it-IT" sz="1200" u="none" cap="none" strike="noStrike">
                <a:solidFill>
                  <a:schemeClr val="dk1"/>
                </a:solidFill>
                <a:latin typeface="Arial"/>
                <a:ea typeface="Arial"/>
                <a:cs typeface="Arial"/>
                <a:sym typeface="Arial"/>
              </a:rPr>
              <a:t> è un documento scritto in HTML (HyperText Markup Language), che può contenere testo, immagini, video, script JavaScript e riferimenti a fogli di stile CSS. Quando apri un sito come </a:t>
            </a:r>
            <a:r>
              <a:rPr b="0" i="0" lang="it-IT" sz="1200" u="none" cap="none" strike="noStrike">
                <a:solidFill>
                  <a:schemeClr val="dk1"/>
                </a:solidFill>
                <a:latin typeface="Arimo"/>
                <a:ea typeface="Arimo"/>
                <a:cs typeface="Arimo"/>
                <a:sym typeface="Arimo"/>
              </a:rPr>
              <a:t>https://energee3.com</a:t>
            </a:r>
            <a:r>
              <a:rPr b="0" i="0" lang="it-IT" sz="1200" u="none" cap="none" strike="noStrike">
                <a:solidFill>
                  <a:schemeClr val="dk1"/>
                </a:solidFill>
                <a:latin typeface="Arial"/>
                <a:ea typeface="Arial"/>
                <a:cs typeface="Arial"/>
                <a:sym typeface="Arial"/>
              </a:rPr>
              <a:t>, il browser scarica e visualizza la pagina web corrispondente. </a:t>
            </a:r>
            <a:endParaRPr b="0" i="0" sz="1200" u="none" cap="none" strike="noStrike">
              <a:solidFill>
                <a:schemeClr val="dk1"/>
              </a:solidFill>
              <a:latin typeface="Arial"/>
              <a:ea typeface="Arial"/>
              <a:cs typeface="Arial"/>
              <a:sym typeface="Arial"/>
            </a:endParaRPr>
          </a:p>
        </p:txBody>
      </p:sp>
      <p:sp>
        <p:nvSpPr>
          <p:cNvPr id="683" name="Google Shape;683;p75"/>
          <p:cNvSpPr txBox="1"/>
          <p:nvPr/>
        </p:nvSpPr>
        <p:spPr>
          <a:xfrm>
            <a:off x="257174" y="2195557"/>
            <a:ext cx="3810000"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it-IT" sz="1200" u="none" cap="none" strike="noStrike">
                <a:solidFill>
                  <a:srgbClr val="000000"/>
                </a:solidFill>
                <a:latin typeface="Arial"/>
                <a:ea typeface="Arial"/>
                <a:cs typeface="Arial"/>
                <a:sym typeface="Arial"/>
              </a:rPr>
              <a:t>Come funziona il browser web</a:t>
            </a:r>
            <a:endParaRPr/>
          </a:p>
          <a:p>
            <a:pPr indent="0" lvl="0" marL="0" marR="0" rtl="0" algn="l">
              <a:lnSpc>
                <a:spcPct val="100000"/>
              </a:lnSpc>
              <a:spcBef>
                <a:spcPts val="0"/>
              </a:spcBef>
              <a:spcAft>
                <a:spcPts val="0"/>
              </a:spcAft>
              <a:buClr>
                <a:srgbClr val="000000"/>
              </a:buClr>
              <a:buSzPts val="1200"/>
              <a:buFont typeface="Arial"/>
              <a:buNone/>
            </a:pPr>
            <a:r>
              <a:rPr b="0" i="0" lang="it-IT" sz="1200" u="none" cap="none" strike="noStrike">
                <a:solidFill>
                  <a:srgbClr val="000000"/>
                </a:solidFill>
                <a:latin typeface="Arial"/>
                <a:ea typeface="Arial"/>
                <a:cs typeface="Arial"/>
                <a:sym typeface="Arial"/>
              </a:rPr>
              <a:t>Un </a:t>
            </a:r>
            <a:r>
              <a:rPr b="1" i="0" lang="it-IT" sz="1200" u="none" cap="none" strike="noStrike">
                <a:solidFill>
                  <a:srgbClr val="000000"/>
                </a:solidFill>
                <a:latin typeface="Arial"/>
                <a:ea typeface="Arial"/>
                <a:cs typeface="Arial"/>
                <a:sym typeface="Arial"/>
              </a:rPr>
              <a:t>browser</a:t>
            </a:r>
            <a:r>
              <a:rPr b="0" i="0" lang="it-IT" sz="1200" u="none" cap="none" strike="noStrike">
                <a:solidFill>
                  <a:srgbClr val="000000"/>
                </a:solidFill>
                <a:latin typeface="Arial"/>
                <a:ea typeface="Arial"/>
                <a:cs typeface="Arial"/>
                <a:sym typeface="Arial"/>
              </a:rPr>
              <a:t> (come Chrome, Firefox, Edge, Safari) è un'applicazione che:</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it-IT" sz="1200" u="none" cap="none" strike="noStrike">
                <a:solidFill>
                  <a:srgbClr val="000000"/>
                </a:solidFill>
                <a:latin typeface="Arial"/>
                <a:ea typeface="Arial"/>
                <a:cs typeface="Arial"/>
                <a:sym typeface="Arial"/>
              </a:rPr>
              <a:t>Invia richieste HTTP</a:t>
            </a:r>
            <a:r>
              <a:rPr b="0" i="0" lang="it-IT" sz="1200" u="none" cap="none" strike="noStrike">
                <a:solidFill>
                  <a:srgbClr val="000000"/>
                </a:solidFill>
                <a:latin typeface="Arial"/>
                <a:ea typeface="Arial"/>
                <a:cs typeface="Arial"/>
                <a:sym typeface="Arial"/>
              </a:rPr>
              <a:t> al server per ottenere contenuti.</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it-IT" sz="1200" u="none" cap="none" strike="noStrike">
                <a:solidFill>
                  <a:srgbClr val="000000"/>
                </a:solidFill>
                <a:latin typeface="Arial"/>
                <a:ea typeface="Arial"/>
                <a:cs typeface="Arial"/>
                <a:sym typeface="Arial"/>
              </a:rPr>
              <a:t>Riceve risposte HTTP</a:t>
            </a:r>
            <a:r>
              <a:rPr b="0" i="0" lang="it-IT" sz="1200" u="none" cap="none" strike="noStrike">
                <a:solidFill>
                  <a:srgbClr val="000000"/>
                </a:solidFill>
                <a:latin typeface="Arial"/>
                <a:ea typeface="Arial"/>
                <a:cs typeface="Arial"/>
                <a:sym typeface="Arial"/>
              </a:rPr>
              <a:t> contenenti codice HTML, CSS, JS, immagini, ecc.</a:t>
            </a:r>
            <a:endParaRPr/>
          </a:p>
          <a:p>
            <a:pPr indent="-76200" lvl="0" marL="0" marR="0" rtl="0" algn="l">
              <a:lnSpc>
                <a:spcPct val="100000"/>
              </a:lnSpc>
              <a:spcBef>
                <a:spcPts val="0"/>
              </a:spcBef>
              <a:spcAft>
                <a:spcPts val="0"/>
              </a:spcAft>
              <a:buClr>
                <a:srgbClr val="000000"/>
              </a:buClr>
              <a:buSzPts val="1200"/>
              <a:buFont typeface="Arial"/>
              <a:buAutoNum type="arabicPeriod"/>
            </a:pPr>
            <a:r>
              <a:rPr b="1" i="0" lang="it-IT" sz="1200" u="none" cap="none" strike="noStrike">
                <a:solidFill>
                  <a:srgbClr val="000000"/>
                </a:solidFill>
                <a:latin typeface="Arial"/>
                <a:ea typeface="Arial"/>
                <a:cs typeface="Arial"/>
                <a:sym typeface="Arial"/>
              </a:rPr>
              <a:t>Interpreta e renderizza</a:t>
            </a:r>
            <a:r>
              <a:rPr b="0" i="0" lang="it-IT" sz="1200" u="none" cap="none" strike="noStrike">
                <a:solidFill>
                  <a:srgbClr val="000000"/>
                </a:solidFill>
                <a:latin typeface="Arial"/>
                <a:ea typeface="Arial"/>
                <a:cs typeface="Arial"/>
                <a:sym typeface="Arial"/>
              </a:rPr>
              <a:t> questi contenuti per mostrarli all’utente come una pagina grafica interattiva.</a:t>
            </a:r>
            <a:endParaRPr/>
          </a:p>
        </p:txBody>
      </p:sp>
      <p:sp>
        <p:nvSpPr>
          <p:cNvPr id="684" name="Google Shape;684;p75"/>
          <p:cNvSpPr txBox="1"/>
          <p:nvPr/>
        </p:nvSpPr>
        <p:spPr>
          <a:xfrm>
            <a:off x="247650" y="4398496"/>
            <a:ext cx="3495675"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it-IT" sz="1200" u="none" cap="none" strike="noStrike">
                <a:solidFill>
                  <a:srgbClr val="000000"/>
                </a:solidFill>
                <a:latin typeface="Arial"/>
                <a:ea typeface="Arial"/>
                <a:cs typeface="Arial"/>
                <a:sym typeface="Arial"/>
              </a:rPr>
              <a:t>Cos’è un web server</a:t>
            </a:r>
            <a:endParaRPr/>
          </a:p>
          <a:p>
            <a:pPr indent="0" lvl="0" marL="0" marR="0" rtl="0" algn="l">
              <a:lnSpc>
                <a:spcPct val="100000"/>
              </a:lnSpc>
              <a:spcBef>
                <a:spcPts val="0"/>
              </a:spcBef>
              <a:spcAft>
                <a:spcPts val="0"/>
              </a:spcAft>
              <a:buClr>
                <a:srgbClr val="000000"/>
              </a:buClr>
              <a:buSzPts val="1200"/>
              <a:buFont typeface="Arial"/>
              <a:buNone/>
            </a:pPr>
            <a:r>
              <a:rPr b="0" i="0" lang="it-IT" sz="1200" u="none" cap="none" strike="noStrike">
                <a:solidFill>
                  <a:srgbClr val="000000"/>
                </a:solidFill>
                <a:latin typeface="Arial"/>
                <a:ea typeface="Arial"/>
                <a:cs typeface="Arial"/>
                <a:sym typeface="Arial"/>
              </a:rPr>
              <a:t>Un </a:t>
            </a:r>
            <a:r>
              <a:rPr b="1" i="0" lang="it-IT" sz="1200" u="none" cap="none" strike="noStrike">
                <a:solidFill>
                  <a:srgbClr val="000000"/>
                </a:solidFill>
                <a:latin typeface="Arial"/>
                <a:ea typeface="Arial"/>
                <a:cs typeface="Arial"/>
                <a:sym typeface="Arial"/>
              </a:rPr>
              <a:t>web server</a:t>
            </a:r>
            <a:r>
              <a:rPr b="0" i="0" lang="it-IT" sz="1200" u="none" cap="none" strike="noStrike">
                <a:solidFill>
                  <a:srgbClr val="000000"/>
                </a:solidFill>
                <a:latin typeface="Arial"/>
                <a:ea typeface="Arial"/>
                <a:cs typeface="Arial"/>
                <a:sym typeface="Arial"/>
              </a:rPr>
              <a:t> è un software (come Apache, Nginx o Kestrel in ASP.NET Core) che:</a:t>
            </a:r>
            <a:endParaRPr/>
          </a:p>
          <a:p>
            <a:pPr indent="-76200" lvl="0" marL="0" marR="0" rtl="0" algn="l">
              <a:lnSpc>
                <a:spcPct val="100000"/>
              </a:lnSpc>
              <a:spcBef>
                <a:spcPts val="0"/>
              </a:spcBef>
              <a:spcAft>
                <a:spcPts val="0"/>
              </a:spcAft>
              <a:buClr>
                <a:srgbClr val="000000"/>
              </a:buClr>
              <a:buSzPts val="1200"/>
              <a:buFont typeface="Arial"/>
              <a:buChar char="•"/>
            </a:pPr>
            <a:r>
              <a:rPr b="0" i="0" lang="it-IT" sz="1200" u="none" cap="none" strike="noStrike">
                <a:solidFill>
                  <a:srgbClr val="000000"/>
                </a:solidFill>
                <a:latin typeface="Arial"/>
                <a:ea typeface="Arial"/>
                <a:cs typeface="Arial"/>
                <a:sym typeface="Arial"/>
              </a:rPr>
              <a:t>Rimane in ascolto su una porta (di solito la </a:t>
            </a:r>
            <a:r>
              <a:rPr b="1" i="0" lang="it-IT" sz="1200" u="none" cap="none" strike="noStrike">
                <a:solidFill>
                  <a:srgbClr val="000000"/>
                </a:solidFill>
                <a:latin typeface="Arial"/>
                <a:ea typeface="Arial"/>
                <a:cs typeface="Arial"/>
                <a:sym typeface="Arial"/>
              </a:rPr>
              <a:t>porta 80</a:t>
            </a:r>
            <a:r>
              <a:rPr b="0" i="0" lang="it-IT" sz="1200" u="none" cap="none" strike="noStrike">
                <a:solidFill>
                  <a:srgbClr val="000000"/>
                </a:solidFill>
                <a:latin typeface="Arial"/>
                <a:ea typeface="Arial"/>
                <a:cs typeface="Arial"/>
                <a:sym typeface="Arial"/>
              </a:rPr>
              <a:t> per HTTP o </a:t>
            </a:r>
            <a:r>
              <a:rPr b="1" i="0" lang="it-IT" sz="1200" u="none" cap="none" strike="noStrike">
                <a:solidFill>
                  <a:srgbClr val="000000"/>
                </a:solidFill>
                <a:latin typeface="Arial"/>
                <a:ea typeface="Arial"/>
                <a:cs typeface="Arial"/>
                <a:sym typeface="Arial"/>
              </a:rPr>
              <a:t>443</a:t>
            </a:r>
            <a:r>
              <a:rPr b="0" i="0" lang="it-IT" sz="1200" u="none" cap="none" strike="noStrike">
                <a:solidFill>
                  <a:srgbClr val="000000"/>
                </a:solidFill>
                <a:latin typeface="Arial"/>
                <a:ea typeface="Arial"/>
                <a:cs typeface="Arial"/>
                <a:sym typeface="Arial"/>
              </a:rPr>
              <a:t> per HTTPS).</a:t>
            </a:r>
            <a:endParaRPr/>
          </a:p>
          <a:p>
            <a:pPr indent="-76200" lvl="0" marL="0" marR="0" rtl="0" algn="l">
              <a:lnSpc>
                <a:spcPct val="100000"/>
              </a:lnSpc>
              <a:spcBef>
                <a:spcPts val="0"/>
              </a:spcBef>
              <a:spcAft>
                <a:spcPts val="0"/>
              </a:spcAft>
              <a:buClr>
                <a:srgbClr val="000000"/>
              </a:buClr>
              <a:buSzPts val="1200"/>
              <a:buFont typeface="Arial"/>
              <a:buChar char="•"/>
            </a:pPr>
            <a:r>
              <a:rPr b="0" i="0" lang="it-IT" sz="1200" u="none" cap="none" strike="noStrike">
                <a:solidFill>
                  <a:srgbClr val="000000"/>
                </a:solidFill>
                <a:latin typeface="Arial"/>
                <a:ea typeface="Arial"/>
                <a:cs typeface="Arial"/>
                <a:sym typeface="Arial"/>
              </a:rPr>
              <a:t>Riceve richieste dai browser (tramite </a:t>
            </a:r>
            <a:r>
              <a:rPr b="1" i="0" lang="it-IT" sz="1200" u="none" cap="none" strike="noStrike">
                <a:solidFill>
                  <a:srgbClr val="000000"/>
                </a:solidFill>
                <a:latin typeface="Arial"/>
                <a:ea typeface="Arial"/>
                <a:cs typeface="Arial"/>
                <a:sym typeface="Arial"/>
              </a:rPr>
              <a:t>HTTP o HTTPS</a:t>
            </a:r>
            <a:r>
              <a:rPr b="0" i="0" lang="it-IT" sz="1200" u="none" cap="none" strike="noStrike">
                <a:solidFill>
                  <a:srgbClr val="000000"/>
                </a:solidFill>
                <a:latin typeface="Arial"/>
                <a:ea typeface="Arial"/>
                <a:cs typeface="Arial"/>
                <a:sym typeface="Arial"/>
              </a:rPr>
              <a:t>).</a:t>
            </a:r>
            <a:endParaRPr/>
          </a:p>
          <a:p>
            <a:pPr indent="-76200" lvl="0" marL="0" marR="0" rtl="0" algn="l">
              <a:lnSpc>
                <a:spcPct val="100000"/>
              </a:lnSpc>
              <a:spcBef>
                <a:spcPts val="0"/>
              </a:spcBef>
              <a:spcAft>
                <a:spcPts val="0"/>
              </a:spcAft>
              <a:buClr>
                <a:srgbClr val="000000"/>
              </a:buClr>
              <a:buSzPts val="1200"/>
              <a:buFont typeface="Arial"/>
              <a:buChar char="•"/>
            </a:pPr>
            <a:r>
              <a:rPr b="0" i="0" lang="it-IT" sz="1200" u="none" cap="none" strike="noStrike">
                <a:solidFill>
                  <a:srgbClr val="000000"/>
                </a:solidFill>
                <a:latin typeface="Arial"/>
                <a:ea typeface="Arial"/>
                <a:cs typeface="Arial"/>
                <a:sym typeface="Arial"/>
              </a:rPr>
              <a:t>Risponde con contenuti (file HTML, JSON, immagini, ecc.).</a:t>
            </a:r>
            <a:endParaRPr/>
          </a:p>
          <a:p>
            <a:pPr indent="-76200" lvl="0" marL="0" marR="0" rtl="0" algn="l">
              <a:lnSpc>
                <a:spcPct val="100000"/>
              </a:lnSpc>
              <a:spcBef>
                <a:spcPts val="0"/>
              </a:spcBef>
              <a:spcAft>
                <a:spcPts val="0"/>
              </a:spcAft>
              <a:buClr>
                <a:srgbClr val="000000"/>
              </a:buClr>
              <a:buSzPts val="1200"/>
              <a:buFont typeface="Arial"/>
              <a:buChar char="•"/>
            </a:pPr>
            <a:r>
              <a:rPr b="0" i="0" lang="it-IT" sz="1200" u="none" cap="none" strike="noStrike">
                <a:solidFill>
                  <a:srgbClr val="000000"/>
                </a:solidFill>
                <a:latin typeface="Arial"/>
                <a:ea typeface="Arial"/>
                <a:cs typeface="Arial"/>
                <a:sym typeface="Arial"/>
              </a:rPr>
              <a:t>Può anche eseguire </a:t>
            </a:r>
            <a:r>
              <a:rPr b="1" i="0" lang="it-IT" sz="1200" u="none" cap="none" strike="noStrike">
                <a:solidFill>
                  <a:srgbClr val="000000"/>
                </a:solidFill>
                <a:latin typeface="Arial"/>
                <a:ea typeface="Arial"/>
                <a:cs typeface="Arial"/>
                <a:sym typeface="Arial"/>
              </a:rPr>
              <a:t>codice server-side</a:t>
            </a:r>
            <a:r>
              <a:rPr b="0" i="0" lang="it-IT" sz="1200" u="none" cap="none" strike="noStrike">
                <a:solidFill>
                  <a:srgbClr val="000000"/>
                </a:solidFill>
                <a:latin typeface="Arial"/>
                <a:ea typeface="Arial"/>
                <a:cs typeface="Arial"/>
                <a:sym typeface="Arial"/>
              </a:rPr>
              <a:t> (PHP, Python, ASP.NET, Node.js) prima di restituire la risposta.</a:t>
            </a:r>
            <a:endParaRPr/>
          </a:p>
        </p:txBody>
      </p:sp>
      <p:sp>
        <p:nvSpPr>
          <p:cNvPr id="685" name="Google Shape;685;p75"/>
          <p:cNvSpPr/>
          <p:nvPr/>
        </p:nvSpPr>
        <p:spPr>
          <a:xfrm>
            <a:off x="3895726" y="4588996"/>
            <a:ext cx="2057853" cy="1716554"/>
          </a:xfrm>
          <a:prstGeom prst="roundRect">
            <a:avLst>
              <a:gd fmla="val 16667" name="adj"/>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6" name="Google Shape;686;p75"/>
          <p:cNvSpPr/>
          <p:nvPr/>
        </p:nvSpPr>
        <p:spPr>
          <a:xfrm>
            <a:off x="6838497" y="4588996"/>
            <a:ext cx="2057853" cy="1716554"/>
          </a:xfrm>
          <a:prstGeom prst="roundRect">
            <a:avLst>
              <a:gd fmla="val 16667" name="adj"/>
            </a:avLst>
          </a:prstGeom>
          <a:solidFill>
            <a:schemeClr val="l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7" name="Google Shape;687;p75"/>
          <p:cNvSpPr/>
          <p:nvPr/>
        </p:nvSpPr>
        <p:spPr>
          <a:xfrm flipH="1">
            <a:off x="3867150" y="4662443"/>
            <a:ext cx="2152648" cy="1569660"/>
          </a:xfrm>
          <a:prstGeom prst="rect">
            <a:avLst/>
          </a:prstGeom>
          <a:noFill/>
          <a:ln>
            <a:noFill/>
          </a:ln>
        </p:spPr>
        <p:txBody>
          <a:bodyPr anchorCtr="0" anchor="ctr" bIns="45700" lIns="91425" spcFirstLastPara="1" rIns="91425" wrap="square" tIns="45700">
            <a:spAutoFit/>
          </a:bodyPr>
          <a:lstStyle/>
          <a:p>
            <a:pPr indent="-76200" lvl="0" marL="0" marR="0" rtl="0" algn="l">
              <a:lnSpc>
                <a:spcPct val="100000"/>
              </a:lnSpc>
              <a:spcBef>
                <a:spcPts val="0"/>
              </a:spcBef>
              <a:spcAft>
                <a:spcPts val="0"/>
              </a:spcAft>
              <a:buClr>
                <a:schemeClr val="dk1"/>
              </a:buClr>
              <a:buSzPts val="1200"/>
              <a:buFont typeface="Arial"/>
              <a:buChar char="•"/>
            </a:pPr>
            <a:r>
              <a:rPr b="0" i="0" lang="it-IT" sz="1200" u="none" cap="none" strike="noStrike">
                <a:solidFill>
                  <a:schemeClr val="dk1"/>
                </a:solidFill>
                <a:latin typeface="Arial"/>
                <a:ea typeface="Arial"/>
                <a:cs typeface="Arial"/>
                <a:sym typeface="Arial"/>
              </a:rPr>
              <a:t>Il tipo di metodo (es. </a:t>
            </a:r>
            <a:r>
              <a:rPr b="0" i="0" lang="it-IT" sz="1200" u="none" cap="none" strike="noStrike">
                <a:solidFill>
                  <a:schemeClr val="dk1"/>
                </a:solidFill>
                <a:latin typeface="Arimo"/>
                <a:ea typeface="Arimo"/>
                <a:cs typeface="Arimo"/>
                <a:sym typeface="Arimo"/>
              </a:rPr>
              <a:t>GET</a:t>
            </a:r>
            <a:r>
              <a:rPr b="0" i="0" lang="it-IT" sz="1200" u="none" cap="none" strike="noStrike">
                <a:solidFill>
                  <a:schemeClr val="dk1"/>
                </a:solidFill>
                <a:latin typeface="Arial"/>
                <a:ea typeface="Arial"/>
                <a:cs typeface="Arial"/>
                <a:sym typeface="Arial"/>
              </a:rPr>
              <a:t>, </a:t>
            </a:r>
            <a:r>
              <a:rPr b="0" i="0" lang="it-IT" sz="1200" u="none" cap="none" strike="noStrike">
                <a:solidFill>
                  <a:schemeClr val="dk1"/>
                </a:solidFill>
                <a:latin typeface="Arimo"/>
                <a:ea typeface="Arimo"/>
                <a:cs typeface="Arimo"/>
                <a:sym typeface="Arimo"/>
              </a:rPr>
              <a:t>POST</a:t>
            </a:r>
            <a:r>
              <a:rPr b="0" i="0" lang="it-IT"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76200" lvl="0" marL="0" marR="0" rtl="0" algn="l">
              <a:lnSpc>
                <a:spcPct val="100000"/>
              </a:lnSpc>
              <a:spcBef>
                <a:spcPts val="0"/>
              </a:spcBef>
              <a:spcAft>
                <a:spcPts val="0"/>
              </a:spcAft>
              <a:buClr>
                <a:schemeClr val="dk1"/>
              </a:buClr>
              <a:buSzPts val="1200"/>
              <a:buFont typeface="Arial"/>
              <a:buChar char="•"/>
            </a:pPr>
            <a:r>
              <a:rPr b="0" i="0" lang="it-IT" sz="1200" u="none" cap="none" strike="noStrike">
                <a:solidFill>
                  <a:schemeClr val="dk1"/>
                </a:solidFill>
                <a:latin typeface="Arial"/>
                <a:ea typeface="Arial"/>
                <a:cs typeface="Arial"/>
                <a:sym typeface="Arial"/>
              </a:rPr>
              <a:t>L’URL richiesto.</a:t>
            </a:r>
            <a:endParaRPr/>
          </a:p>
          <a:p>
            <a:pPr indent="-76200" lvl="0" marL="0" marR="0" rtl="0" algn="l">
              <a:lnSpc>
                <a:spcPct val="100000"/>
              </a:lnSpc>
              <a:spcBef>
                <a:spcPts val="0"/>
              </a:spcBef>
              <a:spcAft>
                <a:spcPts val="0"/>
              </a:spcAft>
              <a:buClr>
                <a:schemeClr val="dk1"/>
              </a:buClr>
              <a:buSzPts val="1200"/>
              <a:buFont typeface="Arial"/>
              <a:buChar char="•"/>
            </a:pPr>
            <a:r>
              <a:rPr b="0" i="0" lang="it-IT" sz="1200" u="none" cap="none" strike="noStrike">
                <a:solidFill>
                  <a:schemeClr val="dk1"/>
                </a:solidFill>
                <a:latin typeface="Arial"/>
                <a:ea typeface="Arial"/>
                <a:cs typeface="Arial"/>
                <a:sym typeface="Arial"/>
              </a:rPr>
              <a:t>Headers (informazioni come tipo di browser, cookie, ecc.).</a:t>
            </a:r>
            <a:endParaRPr/>
          </a:p>
          <a:p>
            <a:pPr indent="-76200" lvl="0" marL="0" marR="0" rtl="0" algn="l">
              <a:lnSpc>
                <a:spcPct val="100000"/>
              </a:lnSpc>
              <a:spcBef>
                <a:spcPts val="0"/>
              </a:spcBef>
              <a:spcAft>
                <a:spcPts val="0"/>
              </a:spcAft>
              <a:buClr>
                <a:schemeClr val="dk1"/>
              </a:buClr>
              <a:buSzPts val="1200"/>
              <a:buFont typeface="Arial"/>
              <a:buChar char="•"/>
            </a:pPr>
            <a:r>
              <a:rPr b="0" i="0" lang="it-IT" sz="1200" u="none" cap="none" strike="noStrike">
                <a:solidFill>
                  <a:schemeClr val="dk1"/>
                </a:solidFill>
                <a:latin typeface="Arial"/>
                <a:ea typeface="Arial"/>
                <a:cs typeface="Arial"/>
                <a:sym typeface="Arial"/>
              </a:rPr>
              <a:t>Eventuale corpo della richiesta (body).</a:t>
            </a:r>
            <a:endParaRPr/>
          </a:p>
        </p:txBody>
      </p:sp>
      <p:sp>
        <p:nvSpPr>
          <p:cNvPr id="688" name="Google Shape;688;p75"/>
          <p:cNvSpPr/>
          <p:nvPr/>
        </p:nvSpPr>
        <p:spPr>
          <a:xfrm>
            <a:off x="6838497" y="4847108"/>
            <a:ext cx="2152649" cy="1200329"/>
          </a:xfrm>
          <a:prstGeom prst="rect">
            <a:avLst/>
          </a:prstGeom>
          <a:noFill/>
          <a:ln>
            <a:noFill/>
          </a:ln>
        </p:spPr>
        <p:txBody>
          <a:bodyPr anchorCtr="0" anchor="ctr" bIns="45700" lIns="91425" spcFirstLastPara="1" rIns="91425" wrap="square" tIns="45700">
            <a:spAutoFit/>
          </a:bodyPr>
          <a:lstStyle/>
          <a:p>
            <a:pPr indent="-76200" lvl="0" marL="0" marR="0" rtl="0" algn="l">
              <a:lnSpc>
                <a:spcPct val="100000"/>
              </a:lnSpc>
              <a:spcBef>
                <a:spcPts val="0"/>
              </a:spcBef>
              <a:spcAft>
                <a:spcPts val="0"/>
              </a:spcAft>
              <a:buClr>
                <a:schemeClr val="dk1"/>
              </a:buClr>
              <a:buSzPts val="1200"/>
              <a:buFont typeface="Arial"/>
              <a:buChar char="•"/>
            </a:pPr>
            <a:r>
              <a:rPr b="0" i="0" lang="it-IT" sz="1200" u="none" cap="none" strike="noStrike">
                <a:solidFill>
                  <a:schemeClr val="dk1"/>
                </a:solidFill>
                <a:latin typeface="Arial"/>
                <a:ea typeface="Arial"/>
                <a:cs typeface="Arial"/>
                <a:sym typeface="Arial"/>
              </a:rPr>
              <a:t>Codice di stato (es. </a:t>
            </a:r>
            <a:r>
              <a:rPr b="0" i="0" lang="it-IT" sz="1200" u="none" cap="none" strike="noStrike">
                <a:solidFill>
                  <a:schemeClr val="dk1"/>
                </a:solidFill>
                <a:latin typeface="Arimo"/>
                <a:ea typeface="Arimo"/>
                <a:cs typeface="Arimo"/>
                <a:sym typeface="Arimo"/>
              </a:rPr>
              <a:t>200 OK</a:t>
            </a:r>
            <a:r>
              <a:rPr b="0" i="0" lang="it-IT" sz="1200" u="none" cap="none" strike="noStrike">
                <a:solidFill>
                  <a:schemeClr val="dk1"/>
                </a:solidFill>
                <a:latin typeface="Arial"/>
                <a:ea typeface="Arial"/>
                <a:cs typeface="Arial"/>
                <a:sym typeface="Arial"/>
              </a:rPr>
              <a:t>, </a:t>
            </a:r>
            <a:r>
              <a:rPr b="0" i="0" lang="it-IT" sz="1200" u="none" cap="none" strike="noStrike">
                <a:solidFill>
                  <a:schemeClr val="dk1"/>
                </a:solidFill>
                <a:latin typeface="Arimo"/>
                <a:ea typeface="Arimo"/>
                <a:cs typeface="Arimo"/>
                <a:sym typeface="Arimo"/>
              </a:rPr>
              <a:t>404 Not Found</a:t>
            </a:r>
            <a:r>
              <a:rPr b="0" i="0" lang="it-IT"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76200" lvl="0" marL="0" marR="0" rtl="0" algn="l">
              <a:lnSpc>
                <a:spcPct val="100000"/>
              </a:lnSpc>
              <a:spcBef>
                <a:spcPts val="0"/>
              </a:spcBef>
              <a:spcAft>
                <a:spcPts val="0"/>
              </a:spcAft>
              <a:buClr>
                <a:schemeClr val="dk1"/>
              </a:buClr>
              <a:buSzPts val="1200"/>
              <a:buFont typeface="Arial"/>
              <a:buChar char="•"/>
            </a:pPr>
            <a:r>
              <a:rPr b="0" i="0" lang="it-IT" sz="1200" u="none" cap="none" strike="noStrike">
                <a:solidFill>
                  <a:schemeClr val="dk1"/>
                </a:solidFill>
                <a:latin typeface="Arial"/>
                <a:ea typeface="Arial"/>
                <a:cs typeface="Arial"/>
                <a:sym typeface="Arial"/>
              </a:rPr>
              <a:t>Headers (es. tipo di contenuto, cache, cookie).</a:t>
            </a:r>
            <a:endParaRPr/>
          </a:p>
          <a:p>
            <a:pPr indent="-76200" lvl="0" marL="0" marR="0" rtl="0" algn="l">
              <a:lnSpc>
                <a:spcPct val="100000"/>
              </a:lnSpc>
              <a:spcBef>
                <a:spcPts val="0"/>
              </a:spcBef>
              <a:spcAft>
                <a:spcPts val="0"/>
              </a:spcAft>
              <a:buClr>
                <a:schemeClr val="dk1"/>
              </a:buClr>
              <a:buSzPts val="1200"/>
              <a:buFont typeface="Arial"/>
              <a:buChar char="•"/>
            </a:pPr>
            <a:r>
              <a:rPr b="0" i="0" lang="it-IT" sz="1200" u="none" cap="none" strike="noStrike">
                <a:solidFill>
                  <a:schemeClr val="dk1"/>
                </a:solidFill>
                <a:latin typeface="Arial"/>
                <a:ea typeface="Arial"/>
                <a:cs typeface="Arial"/>
                <a:sym typeface="Arial"/>
              </a:rPr>
              <a:t>Il corpo della risposta (HTML, JSON, immagine...)</a:t>
            </a:r>
            <a:endParaRPr/>
          </a:p>
        </p:txBody>
      </p:sp>
      <p:sp>
        <p:nvSpPr>
          <p:cNvPr id="689" name="Google Shape;689;p75"/>
          <p:cNvSpPr txBox="1"/>
          <p:nvPr/>
        </p:nvSpPr>
        <p:spPr>
          <a:xfrm>
            <a:off x="4343627" y="4226585"/>
            <a:ext cx="11620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000000"/>
                </a:solidFill>
                <a:latin typeface="Arial"/>
                <a:ea typeface="Arial"/>
                <a:cs typeface="Arial"/>
                <a:sym typeface="Arial"/>
              </a:rPr>
              <a:t>Richiesta</a:t>
            </a:r>
            <a:endParaRPr/>
          </a:p>
        </p:txBody>
      </p:sp>
      <p:sp>
        <p:nvSpPr>
          <p:cNvPr id="690" name="Google Shape;690;p75"/>
          <p:cNvSpPr txBox="1"/>
          <p:nvPr/>
        </p:nvSpPr>
        <p:spPr>
          <a:xfrm>
            <a:off x="7172098" y="4263658"/>
            <a:ext cx="11620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000000"/>
                </a:solidFill>
                <a:latin typeface="Arial"/>
                <a:ea typeface="Arial"/>
                <a:cs typeface="Arial"/>
                <a:sym typeface="Arial"/>
              </a:rPr>
              <a:t>Risposta</a:t>
            </a:r>
            <a:endParaRPr/>
          </a:p>
        </p:txBody>
      </p:sp>
      <p:cxnSp>
        <p:nvCxnSpPr>
          <p:cNvPr id="691" name="Google Shape;691;p75"/>
          <p:cNvCxnSpPr/>
          <p:nvPr/>
        </p:nvCxnSpPr>
        <p:spPr>
          <a:xfrm>
            <a:off x="5953579" y="5095875"/>
            <a:ext cx="884918"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692" name="Google Shape;692;p75"/>
          <p:cNvCxnSpPr/>
          <p:nvPr/>
        </p:nvCxnSpPr>
        <p:spPr>
          <a:xfrm rot="10800000">
            <a:off x="5933169" y="5715000"/>
            <a:ext cx="905328"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sp>
        <p:nvSpPr>
          <p:cNvPr id="693" name="Google Shape;693;p75"/>
          <p:cNvSpPr txBox="1"/>
          <p:nvPr/>
        </p:nvSpPr>
        <p:spPr>
          <a:xfrm>
            <a:off x="0" y="0"/>
            <a:ext cx="3743325"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Introduzione a ASP.NET Core (14)</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1"/>
          <p:cNvSpPr txBox="1"/>
          <p:nvPr/>
        </p:nvSpPr>
        <p:spPr>
          <a:xfrm>
            <a:off x="0" y="0"/>
            <a:ext cx="4133850" cy="621401"/>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100000"/>
              </a:lnSpc>
              <a:spcBef>
                <a:spcPts val="0"/>
              </a:spcBef>
              <a:spcAft>
                <a:spcPts val="0"/>
              </a:spcAft>
              <a:buClr>
                <a:schemeClr val="dk1"/>
              </a:buClr>
              <a:buSzPct val="151351"/>
              <a:buFont typeface="Open Sans"/>
              <a:buNone/>
            </a:pPr>
            <a:r>
              <a:rPr b="0" i="0" lang="it-IT" sz="2000" u="none" cap="none" strike="noStrike">
                <a:solidFill>
                  <a:srgbClr val="17365D"/>
                </a:solidFill>
                <a:latin typeface="Calibri"/>
                <a:ea typeface="Calibri"/>
                <a:cs typeface="Calibri"/>
                <a:sym typeface="Calibri"/>
              </a:rPr>
              <a:t>Introduzione a ASP.NET Core MVC (14)</a:t>
            </a:r>
            <a:endParaRPr/>
          </a:p>
        </p:txBody>
      </p:sp>
      <p:sp>
        <p:nvSpPr>
          <p:cNvPr id="699" name="Google Shape;699;p31"/>
          <p:cNvSpPr txBox="1"/>
          <p:nvPr/>
        </p:nvSpPr>
        <p:spPr>
          <a:xfrm>
            <a:off x="433982" y="700119"/>
            <a:ext cx="656689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000000"/>
                </a:solidFill>
                <a:latin typeface="Arial"/>
                <a:ea typeface="Arial"/>
                <a:cs typeface="Arial"/>
                <a:sym typeface="Arial"/>
              </a:rPr>
              <a:t>ASP.NET Core</a:t>
            </a:r>
            <a:r>
              <a:rPr b="0" i="0" lang="it-IT" sz="1400" u="none" cap="none" strike="noStrike">
                <a:solidFill>
                  <a:srgbClr val="000000"/>
                </a:solidFill>
                <a:latin typeface="Arial"/>
                <a:ea typeface="Arial"/>
                <a:cs typeface="Arial"/>
                <a:sym typeface="Arial"/>
              </a:rPr>
              <a:t> è un framework open-source e cross-platform sviluppato da Microsoft per la creazione di applicazioni web moderne, API REST, microservizi e altro ancora. È una riscrittura completa di ASP.NET tradizionale, progettata per essere più veloce, modulare e adatta all’era del cloud.</a:t>
            </a:r>
            <a:endParaRPr/>
          </a:p>
        </p:txBody>
      </p:sp>
      <p:sp>
        <p:nvSpPr>
          <p:cNvPr id="700" name="Google Shape;700;p31"/>
          <p:cNvSpPr/>
          <p:nvPr/>
        </p:nvSpPr>
        <p:spPr>
          <a:xfrm>
            <a:off x="4829434" y="1732944"/>
            <a:ext cx="3880585" cy="4154984"/>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200"/>
              <a:buFont typeface="Arial"/>
              <a:buAutoNum type="arabicPeriod"/>
            </a:pPr>
            <a:r>
              <a:rPr b="1" i="0" lang="it-IT" sz="1200" u="none" cap="none" strike="noStrike">
                <a:solidFill>
                  <a:schemeClr val="dk1"/>
                </a:solidFill>
                <a:latin typeface="Arial"/>
                <a:ea typeface="Arial"/>
                <a:cs typeface="Arial"/>
                <a:sym typeface="Arial"/>
              </a:rPr>
              <a:t>Cross-platform</a:t>
            </a:r>
            <a:r>
              <a:rPr b="0" i="0" lang="it-IT" sz="1200" u="none" cap="none" strike="noStrike">
                <a:solidFill>
                  <a:schemeClr val="dk1"/>
                </a:solidFill>
                <a:latin typeface="Arial"/>
                <a:ea typeface="Arial"/>
                <a:cs typeface="Arial"/>
                <a:sym typeface="Arial"/>
              </a:rPr>
              <a:t> </a:t>
            </a:r>
            <a:r>
              <a:rPr b="0" i="0" lang="it-IT" sz="1200" u="none" cap="none" strike="noStrike">
                <a:solidFill>
                  <a:schemeClr val="dk1"/>
                </a:solidFill>
                <a:latin typeface="Arial"/>
                <a:ea typeface="Arial"/>
                <a:cs typeface="Arial"/>
                <a:sym typeface="Arial"/>
              </a:rPr>
              <a:t>Funziona su Windows, macOS e Linux, grazie all'integrazione con .NET Core.</a:t>
            </a:r>
            <a:endParaRPr/>
          </a:p>
          <a:p>
            <a:pPr indent="-342900" lvl="0" marL="342900" marR="0" rtl="0" algn="l">
              <a:lnSpc>
                <a:spcPct val="100000"/>
              </a:lnSpc>
              <a:spcBef>
                <a:spcPts val="0"/>
              </a:spcBef>
              <a:spcAft>
                <a:spcPts val="0"/>
              </a:spcAft>
              <a:buClr>
                <a:schemeClr val="dk1"/>
              </a:buClr>
              <a:buSzPts val="1200"/>
              <a:buFont typeface="Arial"/>
              <a:buAutoNum type="arabicPeriod"/>
            </a:pPr>
            <a:r>
              <a:rPr b="1" i="0" lang="it-IT" sz="1200" u="none" cap="none" strike="noStrike">
                <a:solidFill>
                  <a:schemeClr val="dk1"/>
                </a:solidFill>
                <a:latin typeface="Arial"/>
                <a:ea typeface="Arial"/>
                <a:cs typeface="Arial"/>
                <a:sym typeface="Arial"/>
              </a:rPr>
              <a:t>Alte prestazioni</a:t>
            </a:r>
            <a:r>
              <a:rPr b="0" i="0" lang="it-IT" sz="1200" u="none" cap="none" strike="noStrike">
                <a:solidFill>
                  <a:schemeClr val="dk1"/>
                </a:solidFill>
                <a:latin typeface="Arial"/>
                <a:ea typeface="Arial"/>
                <a:cs typeface="Arial"/>
                <a:sym typeface="Arial"/>
              </a:rPr>
              <a:t> </a:t>
            </a:r>
            <a:r>
              <a:rPr b="0" i="0" lang="it-IT" sz="1200" u="none" cap="none" strike="noStrike">
                <a:solidFill>
                  <a:schemeClr val="dk1"/>
                </a:solidFill>
                <a:latin typeface="Arial"/>
                <a:ea typeface="Arial"/>
                <a:cs typeface="Arial"/>
                <a:sym typeface="Arial"/>
              </a:rPr>
              <a:t>Ottimizzato per prestazioni elevate:</a:t>
            </a:r>
            <a:endParaRPr/>
          </a:p>
          <a:p>
            <a:pPr indent="-342900" lvl="0" marL="342900" marR="0" rtl="0" algn="l">
              <a:lnSpc>
                <a:spcPct val="100000"/>
              </a:lnSpc>
              <a:spcBef>
                <a:spcPts val="0"/>
              </a:spcBef>
              <a:spcAft>
                <a:spcPts val="0"/>
              </a:spcAft>
              <a:buClr>
                <a:schemeClr val="dk1"/>
              </a:buClr>
              <a:buSzPts val="1200"/>
              <a:buFont typeface="Arial"/>
              <a:buAutoNum type="arabicPeriod"/>
            </a:pPr>
            <a:r>
              <a:rPr b="1" i="0" lang="it-IT" sz="1200" u="none" cap="none" strike="noStrike">
                <a:solidFill>
                  <a:schemeClr val="dk1"/>
                </a:solidFill>
                <a:latin typeface="Arial"/>
                <a:ea typeface="Arial"/>
                <a:cs typeface="Arial"/>
                <a:sym typeface="Arial"/>
              </a:rPr>
              <a:t>Modularità e leggerezza</a:t>
            </a:r>
            <a:r>
              <a:rPr b="0" i="0" lang="it-IT" sz="1200" u="none" cap="none" strike="noStrike">
                <a:solidFill>
                  <a:schemeClr val="dk1"/>
                </a:solidFill>
                <a:latin typeface="Arial"/>
                <a:ea typeface="Arial"/>
                <a:cs typeface="Arial"/>
                <a:sym typeface="Arial"/>
              </a:rPr>
              <a:t> </a:t>
            </a:r>
            <a:r>
              <a:rPr b="0" i="0" lang="it-IT" sz="1200" u="none" cap="none" strike="noStrike">
                <a:solidFill>
                  <a:schemeClr val="dk1"/>
                </a:solidFill>
                <a:latin typeface="Arial"/>
                <a:ea typeface="Arial"/>
                <a:cs typeface="Arial"/>
                <a:sym typeface="Arial"/>
              </a:rPr>
              <a:t>Utilizza un sistema di middleware componibili tramite la pipeline Startup.cs e il metodo Configure.</a:t>
            </a:r>
            <a:endParaRPr/>
          </a:p>
          <a:p>
            <a:pPr indent="-342900" lvl="0" marL="342900" marR="0" rtl="0" algn="l">
              <a:lnSpc>
                <a:spcPct val="100000"/>
              </a:lnSpc>
              <a:spcBef>
                <a:spcPts val="0"/>
              </a:spcBef>
              <a:spcAft>
                <a:spcPts val="0"/>
              </a:spcAft>
              <a:buClr>
                <a:schemeClr val="dk1"/>
              </a:buClr>
              <a:buSzPts val="1200"/>
              <a:buFont typeface="Arial"/>
              <a:buAutoNum type="arabicPeriod"/>
            </a:pPr>
            <a:r>
              <a:rPr b="1" i="0" lang="it-IT" sz="1200" u="none" cap="none" strike="noStrike">
                <a:solidFill>
                  <a:schemeClr val="dk1"/>
                </a:solidFill>
                <a:latin typeface="Arial"/>
                <a:ea typeface="Arial"/>
                <a:cs typeface="Arial"/>
                <a:sym typeface="Arial"/>
              </a:rPr>
              <a:t>Integrazione con Dependency Injection (DI)</a:t>
            </a:r>
            <a:r>
              <a:rPr b="0" i="0" lang="it-IT" sz="1200" u="none" cap="none" strike="noStrike">
                <a:solidFill>
                  <a:schemeClr val="dk1"/>
                </a:solidFill>
                <a:latin typeface="Arial"/>
                <a:ea typeface="Arial"/>
                <a:cs typeface="Arial"/>
                <a:sym typeface="Arial"/>
              </a:rPr>
              <a:t> </a:t>
            </a:r>
            <a:r>
              <a:rPr b="0" i="0" lang="it-IT" sz="1200" u="none" cap="none" strike="noStrike">
                <a:solidFill>
                  <a:schemeClr val="dk1"/>
                </a:solidFill>
                <a:latin typeface="Arial"/>
                <a:ea typeface="Arial"/>
                <a:cs typeface="Arial"/>
                <a:sym typeface="Arial"/>
              </a:rPr>
              <a:t>Nativamente supportato, semplifica il testing e l'organizzazione del codice.</a:t>
            </a:r>
            <a:endParaRPr/>
          </a:p>
          <a:p>
            <a:pPr indent="-342900" lvl="0" marL="342900" marR="0" rtl="0" algn="l">
              <a:lnSpc>
                <a:spcPct val="100000"/>
              </a:lnSpc>
              <a:spcBef>
                <a:spcPts val="0"/>
              </a:spcBef>
              <a:spcAft>
                <a:spcPts val="0"/>
              </a:spcAft>
              <a:buClr>
                <a:schemeClr val="dk1"/>
              </a:buClr>
              <a:buSzPts val="1200"/>
              <a:buFont typeface="Arial"/>
              <a:buAutoNum type="arabicPeriod"/>
            </a:pPr>
            <a:r>
              <a:rPr b="1" i="0" lang="it-IT" sz="1200" u="none" cap="none" strike="noStrike">
                <a:solidFill>
                  <a:schemeClr val="dk1"/>
                </a:solidFill>
                <a:latin typeface="Arial"/>
                <a:ea typeface="Arial"/>
                <a:cs typeface="Arial"/>
                <a:sym typeface="Arial"/>
              </a:rPr>
              <a:t>Supporto per API RESTful e WebSocket</a:t>
            </a:r>
            <a:r>
              <a:rPr b="0" i="0" lang="it-IT" sz="1200" u="none" cap="none" strike="noStrike">
                <a:solidFill>
                  <a:schemeClr val="dk1"/>
                </a:solidFill>
                <a:latin typeface="Arial"/>
                <a:ea typeface="Arial"/>
                <a:cs typeface="Arial"/>
                <a:sym typeface="Arial"/>
              </a:rPr>
              <a:t> </a:t>
            </a:r>
            <a:r>
              <a:rPr b="0" i="0" lang="it-IT" sz="1200" u="none" cap="none" strike="noStrike">
                <a:solidFill>
                  <a:schemeClr val="dk1"/>
                </a:solidFill>
                <a:latin typeface="Arial"/>
                <a:ea typeface="Arial"/>
                <a:cs typeface="Arial"/>
                <a:sym typeface="Arial"/>
              </a:rPr>
              <a:t>Ottimo per creare backend moderni, API e comunicazioni in tempo reale.</a:t>
            </a:r>
            <a:endParaRPr/>
          </a:p>
          <a:p>
            <a:pPr indent="-342900" lvl="0" marL="342900" marR="0" rtl="0" algn="l">
              <a:lnSpc>
                <a:spcPct val="100000"/>
              </a:lnSpc>
              <a:spcBef>
                <a:spcPts val="0"/>
              </a:spcBef>
              <a:spcAft>
                <a:spcPts val="0"/>
              </a:spcAft>
              <a:buClr>
                <a:schemeClr val="dk1"/>
              </a:buClr>
              <a:buSzPts val="1200"/>
              <a:buFont typeface="Arial"/>
              <a:buAutoNum type="arabicPeriod"/>
            </a:pPr>
            <a:r>
              <a:rPr b="1" i="0" lang="it-IT" sz="1200" u="none" cap="none" strike="noStrike">
                <a:solidFill>
                  <a:schemeClr val="dk1"/>
                </a:solidFill>
                <a:latin typeface="Arial"/>
                <a:ea typeface="Arial"/>
                <a:cs typeface="Arial"/>
                <a:sym typeface="Arial"/>
              </a:rPr>
              <a:t>Razor Pages e MVC</a:t>
            </a:r>
            <a:br>
              <a:rPr b="0" i="0" lang="it-IT" sz="1200" u="none" cap="none" strike="noStrike">
                <a:solidFill>
                  <a:schemeClr val="dk1"/>
                </a:solidFill>
                <a:latin typeface="Arial"/>
                <a:ea typeface="Arial"/>
                <a:cs typeface="Arial"/>
                <a:sym typeface="Arial"/>
              </a:rPr>
            </a:br>
            <a:r>
              <a:rPr b="0" i="0" lang="it-IT" sz="1200" u="none" cap="none" strike="noStrike">
                <a:solidFill>
                  <a:schemeClr val="dk1"/>
                </a:solidFill>
                <a:latin typeface="Arial"/>
                <a:ea typeface="Arial"/>
                <a:cs typeface="Arial"/>
                <a:sym typeface="Arial"/>
              </a:rPr>
              <a:t>Fornisce modelli come Razor Pages per pagine web semplificate, o MVC (Model-View-Controller) per strutture più complesse.</a:t>
            </a:r>
            <a:endParaRPr/>
          </a:p>
          <a:p>
            <a:pPr indent="-342900" lvl="0" marL="342900" marR="0" rtl="0" algn="l">
              <a:lnSpc>
                <a:spcPct val="100000"/>
              </a:lnSpc>
              <a:spcBef>
                <a:spcPts val="0"/>
              </a:spcBef>
              <a:spcAft>
                <a:spcPts val="0"/>
              </a:spcAft>
              <a:buClr>
                <a:schemeClr val="dk1"/>
              </a:buClr>
              <a:buSzPts val="1200"/>
              <a:buFont typeface="Arial"/>
              <a:buAutoNum type="arabicPeriod"/>
            </a:pPr>
            <a:r>
              <a:rPr b="1" i="0" lang="it-IT" sz="1200" u="none" cap="none" strike="noStrike">
                <a:solidFill>
                  <a:schemeClr val="dk1"/>
                </a:solidFill>
                <a:latin typeface="Arial"/>
                <a:ea typeface="Arial"/>
                <a:cs typeface="Arial"/>
                <a:sym typeface="Arial"/>
              </a:rPr>
              <a:t>Configurazione flessibile e ambienti multipli</a:t>
            </a:r>
            <a:br>
              <a:rPr b="0" i="0" lang="it-IT" sz="1200" u="none" cap="none" strike="noStrike">
                <a:solidFill>
                  <a:schemeClr val="dk1"/>
                </a:solidFill>
                <a:latin typeface="Arial"/>
                <a:ea typeface="Arial"/>
                <a:cs typeface="Arial"/>
                <a:sym typeface="Arial"/>
              </a:rPr>
            </a:br>
            <a:r>
              <a:rPr b="0" i="0" lang="it-IT" sz="1200" u="none" cap="none" strike="noStrike">
                <a:solidFill>
                  <a:schemeClr val="dk1"/>
                </a:solidFill>
                <a:latin typeface="Arial"/>
                <a:ea typeface="Arial"/>
                <a:cs typeface="Arial"/>
                <a:sym typeface="Arial"/>
              </a:rPr>
              <a:t>Supporta file JSON, variabili d’ambiente, e file secrets, facilitando la gestione di configurazioni differenti per ambienti di sviluppo e produzione.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701" name="Google Shape;701;p31"/>
          <p:cNvPicPr preferRelativeResize="0"/>
          <p:nvPr/>
        </p:nvPicPr>
        <p:blipFill rotWithShape="1">
          <a:blip r:embed="rId3">
            <a:alphaModFix/>
          </a:blip>
          <a:srcRect b="0" l="0" r="0" t="0"/>
          <a:stretch/>
        </p:blipFill>
        <p:spPr>
          <a:xfrm>
            <a:off x="472261" y="1732944"/>
            <a:ext cx="3947502" cy="81541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6"/>
          <p:cNvSpPr txBox="1"/>
          <p:nvPr/>
        </p:nvSpPr>
        <p:spPr>
          <a:xfrm>
            <a:off x="0" y="0"/>
            <a:ext cx="3848280"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Introduzione a ASP.NET Core (14)</a:t>
            </a:r>
            <a:endParaRPr/>
          </a:p>
        </p:txBody>
      </p:sp>
      <p:sp>
        <p:nvSpPr>
          <p:cNvPr id="707" name="Google Shape;707;p76"/>
          <p:cNvSpPr txBox="1"/>
          <p:nvPr/>
        </p:nvSpPr>
        <p:spPr>
          <a:xfrm>
            <a:off x="169068" y="621401"/>
            <a:ext cx="697468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La struttura di un progetto ASP.NET Core è organizzata in modo logico per separare le diverse responsabilità dell'applicazione, come la logica, l'interfaccia utente e la configurazione. Sebbene la struttura esatta possa variare in base al modello scelto (API, MVC, Razor Pages, etc.), i concetti di base rimangono gli stessi.</a:t>
            </a:r>
            <a:endParaRPr/>
          </a:p>
        </p:txBody>
      </p:sp>
      <p:sp>
        <p:nvSpPr>
          <p:cNvPr id="708" name="Google Shape;708;p76"/>
          <p:cNvSpPr/>
          <p:nvPr/>
        </p:nvSpPr>
        <p:spPr>
          <a:xfrm>
            <a:off x="3571874" y="1809893"/>
            <a:ext cx="5296035" cy="181588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1" lang="it-IT" sz="1400" u="none" cap="none" strike="noStrike">
                <a:solidFill>
                  <a:schemeClr val="dk1"/>
                </a:solidFill>
                <a:latin typeface="Arial"/>
                <a:ea typeface="Arial"/>
                <a:cs typeface="Arial"/>
                <a:sym typeface="Arial"/>
              </a:rPr>
              <a:t>wwwroot</a:t>
            </a:r>
            <a:endParaRPr b="1" i="1"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1" i="1" lang="it-IT" sz="1400" u="none" cap="none" strike="noStrike">
                <a:solidFill>
                  <a:schemeClr val="dk1"/>
                </a:solidFill>
                <a:latin typeface="Arial"/>
                <a:ea typeface="Arial"/>
                <a:cs typeface="Arial"/>
                <a:sym typeface="Arial"/>
              </a:rPr>
              <a:t>css/</a:t>
            </a:r>
            <a:r>
              <a:rPr b="0" i="0" lang="it-IT" sz="1400" u="none" cap="none" strike="noStrike">
                <a:solidFill>
                  <a:schemeClr val="dk1"/>
                </a:solidFill>
                <a:latin typeface="Arial"/>
                <a:ea typeface="Arial"/>
                <a:cs typeface="Arial"/>
                <a:sym typeface="Arial"/>
              </a:rPr>
              <a:t>: Contiene i fogli di stile per definire l'aspetto grafico del sito.</a:t>
            </a:r>
            <a:endParaRPr/>
          </a:p>
          <a:p>
            <a:pPr indent="-285750" lvl="0" marL="285750" marR="0" rtl="0" algn="l">
              <a:lnSpc>
                <a:spcPct val="100000"/>
              </a:lnSpc>
              <a:spcBef>
                <a:spcPts val="0"/>
              </a:spcBef>
              <a:spcAft>
                <a:spcPts val="0"/>
              </a:spcAft>
              <a:buClr>
                <a:schemeClr val="dk1"/>
              </a:buClr>
              <a:buSzPts val="1400"/>
              <a:buFont typeface="Arial"/>
              <a:buChar char="•"/>
            </a:pPr>
            <a:r>
              <a:rPr b="1" i="1" lang="it-IT" sz="1400" u="none" cap="none" strike="noStrike">
                <a:solidFill>
                  <a:schemeClr val="dk1"/>
                </a:solidFill>
                <a:latin typeface="Arial"/>
                <a:ea typeface="Arial"/>
                <a:cs typeface="Arial"/>
                <a:sym typeface="Arial"/>
              </a:rPr>
              <a:t>js/</a:t>
            </a:r>
            <a:r>
              <a:rPr b="0" i="0" lang="it-IT" sz="1400" u="none" cap="none" strike="noStrike">
                <a:solidFill>
                  <a:schemeClr val="dk1"/>
                </a:solidFill>
                <a:latin typeface="Arial"/>
                <a:ea typeface="Arial"/>
                <a:cs typeface="Arial"/>
                <a:sym typeface="Arial"/>
              </a:rPr>
              <a:t>: Contiene i file JavaScript per la logica e l'interattività lato client.</a:t>
            </a:r>
            <a:endParaRPr/>
          </a:p>
          <a:p>
            <a:pPr indent="-285750" lvl="0" marL="285750" marR="0" rtl="0" algn="l">
              <a:lnSpc>
                <a:spcPct val="100000"/>
              </a:lnSpc>
              <a:spcBef>
                <a:spcPts val="0"/>
              </a:spcBef>
              <a:spcAft>
                <a:spcPts val="0"/>
              </a:spcAft>
              <a:buClr>
                <a:schemeClr val="dk1"/>
              </a:buClr>
              <a:buSzPts val="1400"/>
              <a:buFont typeface="Arial"/>
              <a:buChar char="•"/>
            </a:pPr>
            <a:r>
              <a:rPr b="1" i="1" lang="it-IT" sz="1400" u="none" cap="none" strike="noStrike">
                <a:solidFill>
                  <a:schemeClr val="dk1"/>
                </a:solidFill>
                <a:latin typeface="Arial"/>
                <a:ea typeface="Arial"/>
                <a:cs typeface="Arial"/>
                <a:sym typeface="Arial"/>
              </a:rPr>
              <a:t>lib/</a:t>
            </a:r>
            <a:r>
              <a:rPr b="0" i="0" lang="it-IT" sz="1400" u="none" cap="none" strike="noStrike">
                <a:solidFill>
                  <a:schemeClr val="dk1"/>
                </a:solidFill>
                <a:latin typeface="Arial"/>
                <a:ea typeface="Arial"/>
                <a:cs typeface="Arial"/>
                <a:sym typeface="Arial"/>
              </a:rPr>
              <a:t>: Spesso usata per librerie di terze parti come Bootstrap, jQuery, ecc.</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9" name="Google Shape;709;p76"/>
          <p:cNvSpPr/>
          <p:nvPr/>
        </p:nvSpPr>
        <p:spPr>
          <a:xfrm>
            <a:off x="3571874" y="3490828"/>
            <a:ext cx="5296035"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1" lang="it-IT" sz="1400" u="none" cap="none" strike="noStrike">
                <a:solidFill>
                  <a:schemeClr val="dk1"/>
                </a:solidFill>
                <a:latin typeface="Arial"/>
                <a:ea typeface="Arial"/>
                <a:cs typeface="Arial"/>
                <a:sym typeface="Arial"/>
              </a:rPr>
              <a:t>Controllers</a:t>
            </a:r>
            <a:endParaRPr/>
          </a:p>
          <a:p>
            <a:pPr indent="0" lvl="0" marL="0" marR="0" rtl="0" algn="l">
              <a:lnSpc>
                <a:spcPct val="100000"/>
              </a:lnSpc>
              <a:spcBef>
                <a:spcPts val="0"/>
              </a:spcBef>
              <a:spcAft>
                <a:spcPts val="0"/>
              </a:spcAft>
              <a:buClr>
                <a:schemeClr val="dk1"/>
              </a:buClr>
              <a:buSzPts val="1400"/>
              <a:buFont typeface="Arial"/>
              <a:buNone/>
            </a:pPr>
            <a:r>
              <a:rPr b="0" i="0" lang="it-IT" sz="1400" u="none" cap="none" strike="noStrike">
                <a:solidFill>
                  <a:schemeClr val="dk1"/>
                </a:solidFill>
                <a:latin typeface="Arial"/>
                <a:ea typeface="Arial"/>
                <a:cs typeface="Arial"/>
                <a:sym typeface="Arial"/>
              </a:rPr>
              <a:t>è il cuore della logica di controllo nel pattern </a:t>
            </a:r>
            <a:r>
              <a:rPr b="1" i="0" lang="it-IT" sz="1400" u="none" cap="none" strike="noStrike">
                <a:solidFill>
                  <a:schemeClr val="dk1"/>
                </a:solidFill>
                <a:latin typeface="Arial"/>
                <a:ea typeface="Arial"/>
                <a:cs typeface="Arial"/>
                <a:sym typeface="Arial"/>
              </a:rPr>
              <a:t>MVC</a:t>
            </a:r>
            <a:r>
              <a:rPr b="0" i="0" lang="it-IT" sz="1400" u="none" cap="none" strike="noStrike">
                <a:solidFill>
                  <a:schemeClr val="dk1"/>
                </a:solidFill>
                <a:latin typeface="Arial"/>
                <a:ea typeface="Arial"/>
                <a:cs typeface="Arial"/>
                <a:sym typeface="Arial"/>
              </a:rPr>
              <a:t>. Un controller è una classe C# che gestisce le richieste HTTP in arrivo.</a:t>
            </a:r>
            <a:endParaRPr/>
          </a:p>
        </p:txBody>
      </p:sp>
      <p:sp>
        <p:nvSpPr>
          <p:cNvPr id="710" name="Google Shape;710;p76"/>
          <p:cNvSpPr/>
          <p:nvPr/>
        </p:nvSpPr>
        <p:spPr>
          <a:xfrm>
            <a:off x="276091" y="4350240"/>
            <a:ext cx="8591818"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1" lang="it-IT" sz="1400" u="none" cap="none" strike="noStrike">
                <a:solidFill>
                  <a:schemeClr val="dk1"/>
                </a:solidFill>
                <a:latin typeface="Arial"/>
                <a:ea typeface="Arial"/>
                <a:cs typeface="Arial"/>
                <a:sym typeface="Arial"/>
              </a:rPr>
              <a:t>Views</a:t>
            </a:r>
            <a:endParaRPr b="1"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it-IT" sz="1400" u="none" cap="none" strike="noStrike">
                <a:solidFill>
                  <a:schemeClr val="dk1"/>
                </a:solidFill>
                <a:latin typeface="Arial"/>
                <a:ea typeface="Arial"/>
                <a:cs typeface="Arial"/>
                <a:sym typeface="Arial"/>
              </a:rPr>
              <a:t>Questa cartella contiene i file dell'</a:t>
            </a:r>
            <a:r>
              <a:rPr b="1" i="0" lang="it-IT" sz="1400" u="none" cap="none" strike="noStrike">
                <a:solidFill>
                  <a:schemeClr val="dk1"/>
                </a:solidFill>
                <a:latin typeface="Arial"/>
                <a:ea typeface="Arial"/>
                <a:cs typeface="Arial"/>
                <a:sym typeface="Arial"/>
              </a:rPr>
              <a:t>interfaccia utente</a:t>
            </a:r>
            <a:r>
              <a:rPr b="0" i="0" lang="it-IT" sz="1400" u="none" cap="none" strike="noStrike">
                <a:solidFill>
                  <a:schemeClr val="dk1"/>
                </a:solidFill>
                <a:latin typeface="Arial"/>
                <a:ea typeface="Arial"/>
                <a:cs typeface="Arial"/>
                <a:sym typeface="Arial"/>
              </a:rPr>
              <a:t>, tipicamente scritti con la sintassi Razor (.cshtml). I file di vista sono dei template che vengono combinati con i dati dal controller per generare l'HTML finale.</a:t>
            </a:r>
            <a:endParaRPr/>
          </a:p>
        </p:txBody>
      </p:sp>
      <p:sp>
        <p:nvSpPr>
          <p:cNvPr id="711" name="Google Shape;711;p76"/>
          <p:cNvSpPr/>
          <p:nvPr/>
        </p:nvSpPr>
        <p:spPr>
          <a:xfrm>
            <a:off x="276090" y="5110208"/>
            <a:ext cx="8591817" cy="160043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1" i="1" lang="it-IT" sz="1400" u="none" cap="none" strike="noStrike">
                <a:solidFill>
                  <a:schemeClr val="dk1"/>
                </a:solidFill>
                <a:latin typeface="Arial"/>
                <a:ea typeface="Arial"/>
                <a:cs typeface="Arial"/>
                <a:sym typeface="Arial"/>
              </a:rPr>
              <a:t>Models</a:t>
            </a:r>
            <a:endParaRPr/>
          </a:p>
          <a:p>
            <a:pPr indent="0" lvl="0" marL="0" marR="0" rtl="0" algn="l">
              <a:lnSpc>
                <a:spcPct val="100000"/>
              </a:lnSpc>
              <a:spcBef>
                <a:spcPts val="0"/>
              </a:spcBef>
              <a:spcAft>
                <a:spcPts val="0"/>
              </a:spcAft>
              <a:buClr>
                <a:schemeClr val="dk1"/>
              </a:buClr>
              <a:buSzPts val="1400"/>
              <a:buFont typeface="Arial"/>
              <a:buNone/>
            </a:pPr>
            <a:r>
              <a:rPr b="0" i="0" lang="it-IT" sz="1400" u="none" cap="none" strike="noStrike">
                <a:solidFill>
                  <a:schemeClr val="dk1"/>
                </a:solidFill>
                <a:latin typeface="Arial"/>
                <a:ea typeface="Arial"/>
                <a:cs typeface="Arial"/>
                <a:sym typeface="Arial"/>
              </a:rPr>
              <a:t>Questa cartella contiene le classi che rappresentano i </a:t>
            </a:r>
            <a:r>
              <a:rPr b="1" i="0" lang="it-IT" sz="1400" u="none" cap="none" strike="noStrike">
                <a:solidFill>
                  <a:schemeClr val="dk1"/>
                </a:solidFill>
                <a:latin typeface="Arial"/>
                <a:ea typeface="Arial"/>
                <a:cs typeface="Arial"/>
                <a:sym typeface="Arial"/>
              </a:rPr>
              <a:t>dati dell'applicazione</a:t>
            </a:r>
            <a:r>
              <a:rPr b="0" i="0" lang="it-IT" sz="1400" u="none" cap="none" strike="noStrike">
                <a:solidFill>
                  <a:schemeClr val="dk1"/>
                </a:solidFill>
                <a:latin typeface="Arial"/>
                <a:ea typeface="Arial"/>
                <a:cs typeface="Arial"/>
                <a:sym typeface="Arial"/>
              </a:rPr>
              <a:t>.</a:t>
            </a:r>
            <a:endParaRPr/>
          </a:p>
          <a:p>
            <a:pPr indent="-285750" lvl="1" marL="7429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Modelli di dominio</a:t>
            </a:r>
            <a:r>
              <a:rPr b="0" i="0" lang="it-IT" sz="1400" u="none" cap="none" strike="noStrike">
                <a:solidFill>
                  <a:schemeClr val="dk1"/>
                </a:solidFill>
                <a:latin typeface="Arial"/>
                <a:ea typeface="Arial"/>
                <a:cs typeface="Arial"/>
                <a:sym typeface="Arial"/>
              </a:rPr>
              <a:t>: Classi che rappresentano oggetti del mondo reale (es. Prodotto, Utente) e che spesso corrispondono a tabelle di un database.</a:t>
            </a:r>
            <a:endParaRPr/>
          </a:p>
          <a:p>
            <a:pPr indent="-285750" lvl="1" marL="7429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View Models</a:t>
            </a:r>
            <a:r>
              <a:rPr b="0" i="0" lang="it-IT" sz="1400" u="none" cap="none" strike="noStrike">
                <a:solidFill>
                  <a:schemeClr val="dk1"/>
                </a:solidFill>
                <a:latin typeface="Arial"/>
                <a:ea typeface="Arial"/>
                <a:cs typeface="Arial"/>
                <a:sym typeface="Arial"/>
              </a:rPr>
              <a:t>: Classi create specificamente per passare i dati dal Controller alla View in una forma ottimizzata per la visualizzazione.</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712" name="Google Shape;712;p76"/>
          <p:cNvPicPr preferRelativeResize="0"/>
          <p:nvPr/>
        </p:nvPicPr>
        <p:blipFill rotWithShape="1">
          <a:blip r:embed="rId3">
            <a:alphaModFix/>
          </a:blip>
          <a:srcRect b="0" l="0" r="0" t="0"/>
          <a:stretch/>
        </p:blipFill>
        <p:spPr>
          <a:xfrm>
            <a:off x="560042" y="2136188"/>
            <a:ext cx="2728196" cy="185182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7"/>
          <p:cNvSpPr txBox="1"/>
          <p:nvPr/>
        </p:nvSpPr>
        <p:spPr>
          <a:xfrm>
            <a:off x="0" y="0"/>
            <a:ext cx="3848280"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2000" u="none" cap="none" strike="noStrike">
                <a:solidFill>
                  <a:srgbClr val="17365D"/>
                </a:solidFill>
                <a:latin typeface="Calibri"/>
                <a:ea typeface="Calibri"/>
                <a:cs typeface="Calibri"/>
                <a:sym typeface="Calibri"/>
              </a:rPr>
              <a:t>Introduzione a ASP.NET Core (14)</a:t>
            </a:r>
            <a:endParaRPr/>
          </a:p>
        </p:txBody>
      </p:sp>
      <p:sp>
        <p:nvSpPr>
          <p:cNvPr id="718" name="Google Shape;718;p77"/>
          <p:cNvSpPr/>
          <p:nvPr/>
        </p:nvSpPr>
        <p:spPr>
          <a:xfrm>
            <a:off x="3848280" y="970598"/>
            <a:ext cx="4885222" cy="138499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it-IT" sz="1400" u="none" cap="none" strike="noStrike">
                <a:solidFill>
                  <a:schemeClr val="dk1"/>
                </a:solidFill>
                <a:latin typeface="Arial"/>
                <a:ea typeface="Arial"/>
                <a:cs typeface="Arial"/>
                <a:sym typeface="Arial"/>
              </a:rPr>
              <a:t>In un progetto ASP.NET Core, il file </a:t>
            </a:r>
            <a:r>
              <a:rPr b="1" i="0" lang="it-IT" sz="1400" u="none" cap="none" strike="noStrike">
                <a:solidFill>
                  <a:schemeClr val="dk1"/>
                </a:solidFill>
                <a:latin typeface="Arial"/>
                <a:ea typeface="Arial"/>
                <a:cs typeface="Arial"/>
                <a:sym typeface="Arial"/>
              </a:rPr>
              <a:t>Program.cs è il cuore dell'applicazione</a:t>
            </a:r>
            <a:r>
              <a:rPr b="0" i="0" lang="it-IT" sz="1400" u="none" cap="none" strike="noStrike">
                <a:solidFill>
                  <a:schemeClr val="dk1"/>
                </a:solidFill>
                <a:latin typeface="Arial"/>
                <a:ea typeface="Arial"/>
                <a:cs typeface="Arial"/>
                <a:sym typeface="Arial"/>
              </a:rPr>
              <a:t>. È il punto di ingresso che si occupa di configurare, costruire ed eseguire l'intera applicazione web.</a:t>
            </a:r>
            <a:endParaRPr/>
          </a:p>
          <a:p>
            <a:pPr indent="0" lvl="0" marL="0" marR="0" rtl="0" algn="l">
              <a:lnSpc>
                <a:spcPct val="100000"/>
              </a:lnSpc>
              <a:spcBef>
                <a:spcPts val="0"/>
              </a:spcBef>
              <a:spcAft>
                <a:spcPts val="0"/>
              </a:spcAft>
              <a:buClr>
                <a:schemeClr val="dk1"/>
              </a:buClr>
              <a:buSzPts val="1400"/>
              <a:buFont typeface="Arial"/>
              <a:buNone/>
            </a:pPr>
            <a:r>
              <a:rPr b="0" i="0" lang="it-IT" sz="1400" u="none" cap="none" strike="noStrike">
                <a:solidFill>
                  <a:schemeClr val="dk1"/>
                </a:solidFill>
                <a:latin typeface="Arial"/>
                <a:ea typeface="Arial"/>
                <a:cs typeface="Arial"/>
                <a:sym typeface="Arial"/>
              </a:rPr>
              <a:t>Ha sostituito e unificato il vecchio approccio che utilizzava sia un file </a:t>
            </a:r>
            <a:r>
              <a:rPr b="0" i="1" lang="it-IT" sz="1400" u="none" cap="none" strike="noStrike">
                <a:solidFill>
                  <a:schemeClr val="dk1"/>
                </a:solidFill>
                <a:latin typeface="Arial"/>
                <a:ea typeface="Arial"/>
                <a:cs typeface="Arial"/>
                <a:sym typeface="Arial"/>
              </a:rPr>
              <a:t>Program.cs </a:t>
            </a:r>
            <a:r>
              <a:rPr b="0" i="0" lang="it-IT" sz="1400" u="none" cap="none" strike="noStrike">
                <a:solidFill>
                  <a:schemeClr val="dk1"/>
                </a:solidFill>
                <a:latin typeface="Arial"/>
                <a:ea typeface="Arial"/>
                <a:cs typeface="Arial"/>
                <a:sym typeface="Arial"/>
              </a:rPr>
              <a:t>che un file </a:t>
            </a:r>
            <a:r>
              <a:rPr b="0" i="1" lang="it-IT" sz="1400" u="none" cap="none" strike="noStrike">
                <a:solidFill>
                  <a:schemeClr val="dk1"/>
                </a:solidFill>
                <a:latin typeface="Arial"/>
                <a:ea typeface="Arial"/>
                <a:cs typeface="Arial"/>
                <a:sym typeface="Arial"/>
              </a:rPr>
              <a:t>Startup.cs</a:t>
            </a:r>
            <a:r>
              <a:rPr b="0" i="0" lang="it-IT" sz="1400" u="none" cap="none" strike="noStrike">
                <a:solidFill>
                  <a:schemeClr val="dk1"/>
                </a:solidFill>
                <a:latin typeface="Arial"/>
                <a:ea typeface="Arial"/>
                <a:cs typeface="Arial"/>
                <a:sym typeface="Arial"/>
              </a:rPr>
              <a:t>. Ora tutto è più snello e si trova in un unico posto.</a:t>
            </a:r>
            <a:endParaRPr/>
          </a:p>
        </p:txBody>
      </p:sp>
      <p:sp>
        <p:nvSpPr>
          <p:cNvPr id="719" name="Google Shape;719;p77"/>
          <p:cNvSpPr txBox="1"/>
          <p:nvPr/>
        </p:nvSpPr>
        <p:spPr>
          <a:xfrm>
            <a:off x="3848280" y="2355593"/>
            <a:ext cx="40765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1. Preparazione del Builder (Il "Costruttore") </a:t>
            </a:r>
            <a:endParaRPr/>
          </a:p>
        </p:txBody>
      </p:sp>
      <p:sp>
        <p:nvSpPr>
          <p:cNvPr id="720" name="Google Shape;720;p77"/>
          <p:cNvSpPr txBox="1"/>
          <p:nvPr/>
        </p:nvSpPr>
        <p:spPr>
          <a:xfrm>
            <a:off x="4033839" y="2641577"/>
            <a:ext cx="488522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Viene preparato e configurato tutto ciò di cui l’applicazione avrà bisogno per funzionare.</a:t>
            </a:r>
            <a:endParaRPr/>
          </a:p>
        </p:txBody>
      </p:sp>
      <p:sp>
        <p:nvSpPr>
          <p:cNvPr id="721" name="Google Shape;721;p77"/>
          <p:cNvSpPr/>
          <p:nvPr/>
        </p:nvSpPr>
        <p:spPr>
          <a:xfrm>
            <a:off x="4033839" y="3450781"/>
            <a:ext cx="4885222" cy="738664"/>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it-IT" sz="1400" u="none" cap="none" strike="noStrike">
                <a:solidFill>
                  <a:schemeClr val="dk1"/>
                </a:solidFill>
                <a:latin typeface="Arial"/>
                <a:ea typeface="Arial"/>
                <a:cs typeface="Arial"/>
                <a:sym typeface="Arial"/>
              </a:rPr>
              <a:t>Si dice all'applicazione quali "servizi" o "strumenti" deve conoscere. Ogni </a:t>
            </a:r>
            <a:r>
              <a:rPr b="0" i="1" lang="it-IT" sz="1400" u="none" cap="none" strike="noStrike">
                <a:solidFill>
                  <a:schemeClr val="dk1"/>
                </a:solidFill>
                <a:latin typeface="Arial"/>
                <a:ea typeface="Arial"/>
                <a:cs typeface="Arial"/>
                <a:sym typeface="Arial"/>
              </a:rPr>
              <a:t>Add</a:t>
            </a:r>
            <a:r>
              <a:rPr b="0" i="0" lang="it-IT" sz="1400" u="none" cap="none" strike="noStrike">
                <a:solidFill>
                  <a:schemeClr val="dk1"/>
                </a:solidFill>
                <a:latin typeface="Arial"/>
                <a:ea typeface="Arial"/>
                <a:cs typeface="Arial"/>
                <a:sym typeface="Arial"/>
              </a:rPr>
              <a:t>... aggiunge una funzionalità al contenitore dei servizi. </a:t>
            </a:r>
            <a:endParaRPr/>
          </a:p>
        </p:txBody>
      </p:sp>
      <p:sp>
        <p:nvSpPr>
          <p:cNvPr id="722" name="Google Shape;722;p77"/>
          <p:cNvSpPr txBox="1"/>
          <p:nvPr/>
        </p:nvSpPr>
        <p:spPr>
          <a:xfrm>
            <a:off x="3848280" y="3136222"/>
            <a:ext cx="46480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2. Aggiunta dei servizi (tramite dependency injection)</a:t>
            </a:r>
            <a:endParaRPr/>
          </a:p>
        </p:txBody>
      </p:sp>
      <p:sp>
        <p:nvSpPr>
          <p:cNvPr id="723" name="Google Shape;723;p77"/>
          <p:cNvSpPr txBox="1"/>
          <p:nvPr/>
        </p:nvSpPr>
        <p:spPr>
          <a:xfrm>
            <a:off x="4033839" y="4170049"/>
            <a:ext cx="33337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it-IT" sz="1200" u="none" cap="none" strike="noStrike">
                <a:solidFill>
                  <a:srgbClr val="000000"/>
                </a:solidFill>
                <a:latin typeface="Courier New"/>
                <a:ea typeface="Courier New"/>
                <a:cs typeface="Courier New"/>
                <a:sym typeface="Courier New"/>
              </a:rPr>
              <a:t>builder.Services.AddSingleton&lt;&gt;(); </a:t>
            </a:r>
            <a:endParaRPr/>
          </a:p>
          <a:p>
            <a:pPr indent="0" lvl="0" marL="0" marR="0" rtl="0" algn="l">
              <a:lnSpc>
                <a:spcPct val="100000"/>
              </a:lnSpc>
              <a:spcBef>
                <a:spcPts val="0"/>
              </a:spcBef>
              <a:spcAft>
                <a:spcPts val="0"/>
              </a:spcAft>
              <a:buNone/>
            </a:pPr>
            <a:r>
              <a:rPr b="0" i="1" lang="it-IT" sz="1200" u="none" cap="none" strike="noStrike">
                <a:solidFill>
                  <a:srgbClr val="000000"/>
                </a:solidFill>
                <a:latin typeface="Courier New"/>
                <a:ea typeface="Courier New"/>
                <a:cs typeface="Courier New"/>
                <a:sym typeface="Courier New"/>
              </a:rPr>
              <a:t>builder.Services.AddSwaggerGen(); </a:t>
            </a:r>
            <a:endParaRPr/>
          </a:p>
        </p:txBody>
      </p:sp>
      <p:sp>
        <p:nvSpPr>
          <p:cNvPr id="724" name="Google Shape;724;p77"/>
          <p:cNvSpPr txBox="1"/>
          <p:nvPr/>
        </p:nvSpPr>
        <p:spPr>
          <a:xfrm>
            <a:off x="680222" y="4878927"/>
            <a:ext cx="488522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it-IT" sz="1200" u="none" cap="none" strike="noStrike">
                <a:solidFill>
                  <a:srgbClr val="000000"/>
                </a:solidFill>
                <a:latin typeface="Courier New"/>
                <a:ea typeface="Courier New"/>
                <a:cs typeface="Courier New"/>
                <a:sym typeface="Courier New"/>
              </a:rPr>
              <a:t>var builder = WebApplication.CreateBuilder(args);</a:t>
            </a:r>
            <a:endParaRPr b="0" i="1" sz="1200" u="none" cap="none" strike="noStrike">
              <a:solidFill>
                <a:srgbClr val="000000"/>
              </a:solidFill>
              <a:latin typeface="Courier New"/>
              <a:ea typeface="Courier New"/>
              <a:cs typeface="Courier New"/>
              <a:sym typeface="Courier New"/>
            </a:endParaRPr>
          </a:p>
        </p:txBody>
      </p:sp>
      <p:sp>
        <p:nvSpPr>
          <p:cNvPr id="725" name="Google Shape;725;p77"/>
          <p:cNvSpPr txBox="1"/>
          <p:nvPr/>
        </p:nvSpPr>
        <p:spPr>
          <a:xfrm>
            <a:off x="444107" y="4575158"/>
            <a:ext cx="40765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3. Creazione dell’istanza Builder</a:t>
            </a:r>
            <a:endParaRPr/>
          </a:p>
        </p:txBody>
      </p:sp>
      <p:sp>
        <p:nvSpPr>
          <p:cNvPr id="726" name="Google Shape;726;p77"/>
          <p:cNvSpPr/>
          <p:nvPr/>
        </p:nvSpPr>
        <p:spPr>
          <a:xfrm flipH="1">
            <a:off x="680222" y="5130148"/>
            <a:ext cx="7783556" cy="95410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it-IT" sz="1400" u="none" cap="none" strike="noStrike">
                <a:solidFill>
                  <a:schemeClr val="dk1"/>
                </a:solidFill>
                <a:latin typeface="Arial"/>
                <a:ea typeface="Arial"/>
                <a:cs typeface="Arial"/>
                <a:sym typeface="Arial"/>
              </a:rPr>
              <a:t>La variabile app rappresenta la </a:t>
            </a:r>
            <a:r>
              <a:rPr b="1" i="0" lang="it-IT" sz="1400" u="none" cap="none" strike="noStrike">
                <a:solidFill>
                  <a:schemeClr val="dk1"/>
                </a:solidFill>
                <a:latin typeface="Arial"/>
                <a:ea typeface="Arial"/>
                <a:cs typeface="Arial"/>
                <a:sym typeface="Arial"/>
              </a:rPr>
              <a:t>pipeline di richiesta HTTP</a:t>
            </a:r>
            <a:r>
              <a:rPr b="0" i="0" lang="it-IT" sz="1400" u="none" cap="none" strike="noStrike">
                <a:solidFill>
                  <a:schemeClr val="dk1"/>
                </a:solidFill>
                <a:latin typeface="Arial"/>
                <a:ea typeface="Arial"/>
                <a:cs typeface="Arial"/>
                <a:sym typeface="Arial"/>
              </a:rPr>
              <a:t>.</a:t>
            </a:r>
            <a:r>
              <a:rPr b="0" i="0" lang="it-IT" sz="1400" u="none" cap="none" strike="noStrike">
                <a:solidFill>
                  <a:schemeClr val="dk1"/>
                </a:solidFill>
                <a:latin typeface="Arial"/>
                <a:ea typeface="Arial"/>
                <a:cs typeface="Arial"/>
                <a:sym typeface="Arial"/>
              </a:rPr>
              <a:t> Ogni richiesta HTTP in arrivo passa attraverso una serie di "stazioni" (chiamate </a:t>
            </a:r>
            <a:r>
              <a:rPr b="1" i="0" lang="it-IT" sz="1400" u="none" cap="none" strike="noStrike">
                <a:solidFill>
                  <a:schemeClr val="dk1"/>
                </a:solidFill>
                <a:latin typeface="Arial"/>
                <a:ea typeface="Arial"/>
                <a:cs typeface="Arial"/>
                <a:sym typeface="Arial"/>
              </a:rPr>
              <a:t>middleware</a:t>
            </a:r>
            <a:r>
              <a:rPr b="0" i="0" lang="it-IT" sz="1400" u="none" cap="none" strike="noStrike">
                <a:solidFill>
                  <a:schemeClr val="dk1"/>
                </a:solidFill>
                <a:latin typeface="Arial"/>
                <a:ea typeface="Arial"/>
                <a:cs typeface="Arial"/>
                <a:sym typeface="Arial"/>
              </a:rPr>
              <a:t>) in un ordine preciso. Ogni middleware può esaminare la richiesta, modificarla o passarla alla stazione successiva. </a:t>
            </a:r>
            <a:r>
              <a:rPr b="1" i="0" lang="it-IT" sz="1400" u="none" cap="none" strike="noStrike">
                <a:solidFill>
                  <a:schemeClr val="dk1"/>
                </a:solidFill>
                <a:latin typeface="Arial"/>
                <a:ea typeface="Arial"/>
                <a:cs typeface="Arial"/>
                <a:sym typeface="Arial"/>
              </a:rPr>
              <a:t>L'ordine in cui aggiungi i middleware è fondamentale.</a:t>
            </a:r>
            <a:r>
              <a:rPr b="0" i="0" lang="it-IT" sz="1400" u="none" cap="none" strike="noStrike">
                <a:solidFill>
                  <a:schemeClr val="dk1"/>
                </a:solidFill>
                <a:latin typeface="Arial"/>
                <a:ea typeface="Arial"/>
                <a:cs typeface="Arial"/>
                <a:sym typeface="Arial"/>
              </a:rPr>
              <a:t> </a:t>
            </a:r>
            <a:endParaRPr/>
          </a:p>
        </p:txBody>
      </p:sp>
      <p:sp>
        <p:nvSpPr>
          <p:cNvPr id="727" name="Google Shape;727;p77"/>
          <p:cNvSpPr txBox="1"/>
          <p:nvPr/>
        </p:nvSpPr>
        <p:spPr>
          <a:xfrm>
            <a:off x="504825" y="6177580"/>
            <a:ext cx="28194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4. Esecuzione dell'Applicazione</a:t>
            </a:r>
            <a:endParaRPr/>
          </a:p>
        </p:txBody>
      </p:sp>
      <p:sp>
        <p:nvSpPr>
          <p:cNvPr id="728" name="Google Shape;728;p77"/>
          <p:cNvSpPr txBox="1"/>
          <p:nvPr/>
        </p:nvSpPr>
        <p:spPr>
          <a:xfrm>
            <a:off x="4907028" y="6160546"/>
            <a:ext cx="131683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it-IT" sz="1200" u="none" cap="none" strike="noStrike">
                <a:solidFill>
                  <a:srgbClr val="000000"/>
                </a:solidFill>
                <a:latin typeface="Courier New"/>
                <a:ea typeface="Courier New"/>
                <a:cs typeface="Courier New"/>
                <a:sym typeface="Courier New"/>
              </a:rPr>
              <a:t>app.Run();</a:t>
            </a:r>
            <a:endParaRPr/>
          </a:p>
        </p:txBody>
      </p:sp>
      <p:sp>
        <p:nvSpPr>
          <p:cNvPr id="729" name="Google Shape;729;p77"/>
          <p:cNvSpPr/>
          <p:nvPr/>
        </p:nvSpPr>
        <p:spPr>
          <a:xfrm>
            <a:off x="3387238" y="6190468"/>
            <a:ext cx="1316831" cy="251222"/>
          </a:xfrm>
          <a:prstGeom prst="rightArrow">
            <a:avLst>
              <a:gd fmla="val 50000" name="adj1"/>
              <a:gd fmla="val 50000" name="adj2"/>
            </a:avLst>
          </a:prstGeom>
          <a:solidFill>
            <a:schemeClr val="accent1"/>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30" name="Google Shape;730;p77"/>
          <p:cNvPicPr preferRelativeResize="0"/>
          <p:nvPr/>
        </p:nvPicPr>
        <p:blipFill rotWithShape="1">
          <a:blip r:embed="rId3">
            <a:alphaModFix/>
          </a:blip>
          <a:srcRect b="0" l="0" r="0" t="0"/>
          <a:stretch/>
        </p:blipFill>
        <p:spPr>
          <a:xfrm>
            <a:off x="224939" y="1041426"/>
            <a:ext cx="3623341" cy="355666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32"/>
          <p:cNvSpPr/>
          <p:nvPr/>
        </p:nvSpPr>
        <p:spPr>
          <a:xfrm flipH="1">
            <a:off x="323797" y="1326311"/>
            <a:ext cx="8496401" cy="2677656"/>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Test di Unità (Unit Test)</a:t>
            </a:r>
            <a:r>
              <a:rPr b="0" i="0" lang="it-IT" sz="1400" u="none" cap="none" strike="noStrike">
                <a:solidFill>
                  <a:schemeClr val="dk1"/>
                </a:solidFill>
                <a:latin typeface="Arial"/>
                <a:ea typeface="Arial"/>
                <a:cs typeface="Arial"/>
                <a:sym typeface="Arial"/>
              </a:rPr>
              <a:t>: È il livello più basso. Si testa un singolo componente o una singola funzione del codice in isolamento (es. una funzione che calcola una somma). Solitamente è scritto dagli sviluppatori.</a:t>
            </a:r>
            <a:endParaRPr/>
          </a:p>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Test di Integrazione (Integration Test)</a:t>
            </a:r>
            <a:r>
              <a:rPr b="0" i="0" lang="it-IT" sz="1400" u="none" cap="none" strike="noStrike">
                <a:solidFill>
                  <a:schemeClr val="dk1"/>
                </a:solidFill>
                <a:latin typeface="Arial"/>
                <a:ea typeface="Arial"/>
                <a:cs typeface="Arial"/>
                <a:sym typeface="Arial"/>
              </a:rPr>
              <a:t>: Verifica che diversi componenti del software lavorino correttamente insieme. Ad esempio, si controlla se il modulo di login comunica correttamente con il database degli utenti.</a:t>
            </a:r>
            <a:endParaRPr/>
          </a:p>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Test di Sistema (System Test)</a:t>
            </a:r>
            <a:r>
              <a:rPr b="0" i="0" lang="it-IT" sz="1400" u="none" cap="none" strike="noStrike">
                <a:solidFill>
                  <a:schemeClr val="dk1"/>
                </a:solidFill>
                <a:latin typeface="Arial"/>
                <a:ea typeface="Arial"/>
                <a:cs typeface="Arial"/>
                <a:sym typeface="Arial"/>
              </a:rPr>
              <a:t>: Valuta il sistema completo e integrato per verificare che soddisfi tutti i requisiti. Si testa l'applicazione nel suo insieme, simulando l'utilizzo reale da parte di un utente dall'inizio alla fine.</a:t>
            </a:r>
            <a:endParaRPr/>
          </a:p>
          <a:p>
            <a:pPr indent="-285750" lvl="0" marL="285750" marR="0" rtl="0" algn="l">
              <a:lnSpc>
                <a:spcPct val="100000"/>
              </a:lnSpc>
              <a:spcBef>
                <a:spcPts val="0"/>
              </a:spcBef>
              <a:spcAft>
                <a:spcPts val="0"/>
              </a:spcAft>
              <a:buClr>
                <a:schemeClr val="dk1"/>
              </a:buClr>
              <a:buSzPts val="1400"/>
              <a:buFont typeface="Arial"/>
              <a:buChar char="•"/>
            </a:pPr>
            <a:r>
              <a:rPr b="1" i="0" lang="it-IT" sz="1400" u="none" cap="none" strike="noStrike">
                <a:solidFill>
                  <a:schemeClr val="dk1"/>
                </a:solidFill>
                <a:latin typeface="Arial"/>
                <a:ea typeface="Arial"/>
                <a:cs typeface="Arial"/>
                <a:sym typeface="Arial"/>
              </a:rPr>
              <a:t>Test di Accettazione (Acceptance Test o UAT)</a:t>
            </a:r>
            <a:r>
              <a:rPr b="0" i="0" lang="it-IT" sz="1400" u="none" cap="none" strike="noStrike">
                <a:solidFill>
                  <a:schemeClr val="dk1"/>
                </a:solidFill>
                <a:latin typeface="Arial"/>
                <a:ea typeface="Arial"/>
                <a:cs typeface="Arial"/>
                <a:sym typeface="Arial"/>
              </a:rPr>
              <a:t>: È l'ultimo passo. Viene condotto dagli utenti finali o dal cliente per confermare che il software risolva i loro problemi e sia pronto per essere rilasciato. È il "test drive" finale prima di comprare l'auto.</a:t>
            </a:r>
            <a:endParaRPr/>
          </a:p>
        </p:txBody>
      </p:sp>
      <p:sp>
        <p:nvSpPr>
          <p:cNvPr id="736" name="Google Shape;736;p32"/>
          <p:cNvSpPr txBox="1"/>
          <p:nvPr/>
        </p:nvSpPr>
        <p:spPr>
          <a:xfrm>
            <a:off x="0" y="0"/>
            <a:ext cx="3467100"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000"/>
              <a:buFont typeface="Calibri"/>
              <a:buNone/>
            </a:pPr>
            <a:r>
              <a:rPr b="0" i="0" lang="it-IT" sz="2000" u="none" cap="none" strike="noStrike">
                <a:solidFill>
                  <a:srgbClr val="17365D"/>
                </a:solidFill>
                <a:latin typeface="Calibri"/>
                <a:ea typeface="Calibri"/>
                <a:cs typeface="Calibri"/>
                <a:sym typeface="Calibri"/>
              </a:rPr>
              <a:t>Test e debugging avanzato (4)</a:t>
            </a:r>
            <a:endParaRPr/>
          </a:p>
        </p:txBody>
      </p:sp>
      <p:sp>
        <p:nvSpPr>
          <p:cNvPr id="737" name="Google Shape;737;p32"/>
          <p:cNvSpPr txBox="1"/>
          <p:nvPr/>
        </p:nvSpPr>
        <p:spPr>
          <a:xfrm>
            <a:off x="457200" y="695324"/>
            <a:ext cx="28289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it-IT" sz="1400" u="none" cap="none" strike="noStrike">
                <a:solidFill>
                  <a:srgbClr val="000000"/>
                </a:solidFill>
                <a:latin typeface="Arial"/>
                <a:ea typeface="Arial"/>
                <a:cs typeface="Arial"/>
                <a:sym typeface="Arial"/>
              </a:rPr>
              <a:t>Tipi di test</a:t>
            </a:r>
            <a:endParaRPr/>
          </a:p>
        </p:txBody>
      </p:sp>
      <p:sp>
        <p:nvSpPr>
          <p:cNvPr id="738" name="Google Shape;738;p32"/>
          <p:cNvSpPr txBox="1"/>
          <p:nvPr/>
        </p:nvSpPr>
        <p:spPr>
          <a:xfrm>
            <a:off x="633411" y="4708878"/>
            <a:ext cx="7877175"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Per scrivere unit test per un progetto ASP.NET Core MVC, ti consiglio un set di tre librerie che insieme formano lo standard de facto per la maggior parte degli sviluppatori .NET moderni:</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1" lang="it-IT" sz="1400" u="none" cap="none" strike="noStrike">
                <a:solidFill>
                  <a:srgbClr val="000000"/>
                </a:solidFill>
                <a:latin typeface="Arial"/>
                <a:ea typeface="Arial"/>
                <a:cs typeface="Arial"/>
                <a:sym typeface="Arial"/>
              </a:rPr>
              <a:t>Test Framework: xUnit</a:t>
            </a:r>
            <a:endParaRPr b="0" i="1"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1" lang="it-IT" sz="1400" u="none" cap="none" strike="noStrike">
                <a:solidFill>
                  <a:srgbClr val="000000"/>
                </a:solidFill>
                <a:latin typeface="Arial"/>
                <a:ea typeface="Arial"/>
                <a:cs typeface="Arial"/>
                <a:sym typeface="Arial"/>
              </a:rPr>
              <a:t>Libreria di Mock: Moq</a:t>
            </a:r>
            <a:endParaRPr b="0" i="1"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1" lang="it-IT" sz="1400" u="none" cap="none" strike="noStrike">
                <a:solidFill>
                  <a:srgbClr val="000000"/>
                </a:solidFill>
                <a:latin typeface="Arial"/>
                <a:ea typeface="Arial"/>
                <a:cs typeface="Arial"/>
                <a:sym typeface="Arial"/>
              </a:rPr>
              <a:t>Libreria di Assert: Fluent Assertions</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Questa combinazione ti offre un'esperienza di test potente, flessibile e molto leggibile.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33"/>
          <p:cNvSpPr txBox="1"/>
          <p:nvPr>
            <p:ph type="title"/>
          </p:nvPr>
        </p:nvSpPr>
        <p:spPr>
          <a:xfrm>
            <a:off x="457200" y="669885"/>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17365D"/>
              </a:buClr>
              <a:buSzPct val="100000"/>
              <a:buFont typeface="Calibri"/>
              <a:buNone/>
            </a:pPr>
            <a:r>
              <a:rPr lang="it-IT"/>
              <a:t>Modulo 6</a:t>
            </a:r>
            <a:br>
              <a:rPr lang="it-IT"/>
            </a:br>
            <a:r>
              <a:rPr lang="it-IT"/>
              <a:t>Utilizzo dell'AI nello sviluppo Software</a:t>
            </a:r>
            <a:endParaRPr/>
          </a:p>
        </p:txBody>
      </p:sp>
      <p:sp>
        <p:nvSpPr>
          <p:cNvPr id="744" name="Google Shape;744;p33"/>
          <p:cNvSpPr txBox="1"/>
          <p:nvPr/>
        </p:nvSpPr>
        <p:spPr>
          <a:xfrm>
            <a:off x="1304745" y="2674653"/>
            <a:ext cx="6534510" cy="621401"/>
          </a:xfrm>
          <a:prstGeom prst="rect">
            <a:avLst/>
          </a:prstGeom>
          <a:noFill/>
          <a:ln>
            <a:noFill/>
          </a:ln>
        </p:spPr>
        <p:txBody>
          <a:bodyPr anchorCtr="0" anchor="ctr" bIns="45700" lIns="91425" spcFirstLastPara="1" rIns="91425" wrap="square" tIns="45700">
            <a:normAutofit fontScale="60000" lnSpcReduction="20000"/>
          </a:bodyPr>
          <a:lstStyle/>
          <a:p>
            <a:pPr indent="0" lvl="0" marL="0" marR="0" rtl="0" algn="ctr">
              <a:lnSpc>
                <a:spcPct val="100000"/>
              </a:lnSpc>
              <a:spcBef>
                <a:spcPts val="0"/>
              </a:spcBef>
              <a:spcAft>
                <a:spcPts val="0"/>
              </a:spcAft>
              <a:buClr>
                <a:schemeClr val="dk1"/>
              </a:buClr>
              <a:buSzPct val="100000"/>
              <a:buFont typeface="Open Sans"/>
              <a:buNone/>
            </a:pPr>
            <a:r>
              <a:rPr b="0" i="0" lang="it-IT" sz="4400" u="none" cap="none" strike="noStrike">
                <a:solidFill>
                  <a:srgbClr val="17365D"/>
                </a:solidFill>
                <a:latin typeface="Calibri"/>
                <a:ea typeface="Calibri"/>
                <a:cs typeface="Calibri"/>
                <a:sym typeface="Calibri"/>
              </a:rPr>
              <a:t>Principali strumenti presenti sul mercato (8)</a:t>
            </a:r>
            <a:endParaRPr/>
          </a:p>
        </p:txBody>
      </p:sp>
      <p:sp>
        <p:nvSpPr>
          <p:cNvPr id="745" name="Google Shape;745;p33"/>
          <p:cNvSpPr txBox="1"/>
          <p:nvPr/>
        </p:nvSpPr>
        <p:spPr>
          <a:xfrm>
            <a:off x="1304745" y="3429000"/>
            <a:ext cx="6534510" cy="621401"/>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100000"/>
              </a:lnSpc>
              <a:spcBef>
                <a:spcPts val="0"/>
              </a:spcBef>
              <a:spcAft>
                <a:spcPts val="0"/>
              </a:spcAft>
              <a:buClr>
                <a:schemeClr val="dk1"/>
              </a:buClr>
              <a:buSzPct val="100000"/>
              <a:buFont typeface="Open Sans"/>
              <a:buNone/>
            </a:pPr>
            <a:r>
              <a:rPr b="0" i="0" lang="it-IT" sz="2600" u="none" cap="none" strike="noStrike">
                <a:solidFill>
                  <a:srgbClr val="17365D"/>
                </a:solidFill>
                <a:latin typeface="Calibri"/>
                <a:ea typeface="Calibri"/>
                <a:cs typeface="Calibri"/>
                <a:sym typeface="Calibri"/>
              </a:rPr>
              <a:t>Utilizzo di Github Copilot (8)</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34"/>
          <p:cNvSpPr txBox="1"/>
          <p:nvPr/>
        </p:nvSpPr>
        <p:spPr>
          <a:xfrm>
            <a:off x="493793" y="1326757"/>
            <a:ext cx="4722471"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Alan Turing (1912-1954) è noto come il padre dell'informatica moderna e della teoria dell'intelligenza artificiale. Durante la Seconda Guerra Mondiale, lavorò come crittografo, aiutando a decifrare i codici Enigma usati dai nazisti, un contributo</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fondamentale alla vittoria degli Alleati. Turing propose inoltre il concetto di una "macchina universale" (oggi conosciuta come computer) che potrebbe risolvere qualsiasi problema calcolabile. Dopo la guerra, lavorò su varie macchine calcolatrici e pose le basi teoriche per l'intelligenza artificiale.</a:t>
            </a:r>
            <a:endParaRPr b="0" i="0" sz="1800" u="none" cap="none" strike="noStrike">
              <a:solidFill>
                <a:srgbClr val="000000"/>
              </a:solidFill>
              <a:latin typeface="Arial"/>
              <a:ea typeface="Arial"/>
              <a:cs typeface="Arial"/>
              <a:sym typeface="Arial"/>
            </a:endParaRPr>
          </a:p>
        </p:txBody>
      </p:sp>
      <p:pic>
        <p:nvPicPr>
          <p:cNvPr id="751" name="Google Shape;751;p34"/>
          <p:cNvPicPr preferRelativeResize="0"/>
          <p:nvPr/>
        </p:nvPicPr>
        <p:blipFill rotWithShape="1">
          <a:blip r:embed="rId3">
            <a:alphaModFix/>
          </a:blip>
          <a:srcRect b="0" l="0" r="0" t="0"/>
          <a:stretch/>
        </p:blipFill>
        <p:spPr>
          <a:xfrm>
            <a:off x="6266112" y="1326757"/>
            <a:ext cx="2134778" cy="2905558"/>
          </a:xfrm>
          <a:prstGeom prst="rect">
            <a:avLst/>
          </a:prstGeom>
          <a:noFill/>
          <a:ln>
            <a:noFill/>
          </a:ln>
        </p:spPr>
      </p:pic>
      <p:sp>
        <p:nvSpPr>
          <p:cNvPr id="752" name="Google Shape;752;p34"/>
          <p:cNvSpPr txBox="1"/>
          <p:nvPr/>
        </p:nvSpPr>
        <p:spPr>
          <a:xfrm>
            <a:off x="393539" y="597153"/>
            <a:ext cx="109380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sng" cap="none" strike="noStrike">
                <a:solidFill>
                  <a:srgbClr val="3F3F3F"/>
                </a:solidFill>
                <a:latin typeface="Arial"/>
                <a:ea typeface="Arial"/>
                <a:cs typeface="Arial"/>
                <a:sym typeface="Arial"/>
              </a:rPr>
              <a:t>Cos’è l’IA</a:t>
            </a:r>
            <a:endParaRPr b="0" i="0" sz="1400" u="sng"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8"/>
          <p:cNvSpPr txBox="1"/>
          <p:nvPr>
            <p:ph type="ctrTitle"/>
          </p:nvPr>
        </p:nvSpPr>
        <p:spPr>
          <a:xfrm>
            <a:off x="159588" y="267120"/>
            <a:ext cx="6534510"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t/>
            </a:r>
            <a:endParaRPr/>
          </a:p>
        </p:txBody>
      </p:sp>
      <p:sp>
        <p:nvSpPr>
          <p:cNvPr id="758" name="Google Shape;758;p78"/>
          <p:cNvSpPr txBox="1"/>
          <p:nvPr/>
        </p:nvSpPr>
        <p:spPr>
          <a:xfrm>
            <a:off x="353028" y="1182231"/>
            <a:ext cx="4572000"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Il Test di Turing è un esperimento proposto da Turing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nel 1950 per determinare se una macchina può</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dimostrare un'intelligenza simile a quella umana.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Secondo il test, se un esaminatore umano non può</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distinguere, attraverso una serie di domande scritte,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se sta interagendo con un altro umano o con una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macchina, allora la macchina ha "superato" il test.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Questo test rappresenta una pietra miliare nel campo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dell'intelligenza artificiale e pone delle importanti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questioni filosofiche sull'intelligenza e sulla coscienza.</a:t>
            </a:r>
            <a:endParaRPr b="0" i="0" sz="1400" u="none" cap="none" strike="noStrike">
              <a:solidFill>
                <a:srgbClr val="000000"/>
              </a:solidFill>
              <a:latin typeface="Arial"/>
              <a:ea typeface="Arial"/>
              <a:cs typeface="Arial"/>
              <a:sym typeface="Arial"/>
            </a:endParaRPr>
          </a:p>
        </p:txBody>
      </p:sp>
      <p:pic>
        <p:nvPicPr>
          <p:cNvPr descr="Ex Machina – CINEMA DOCET" id="759" name="Google Shape;759;p78"/>
          <p:cNvPicPr preferRelativeResize="0"/>
          <p:nvPr/>
        </p:nvPicPr>
        <p:blipFill rotWithShape="1">
          <a:blip r:embed="rId3">
            <a:alphaModFix/>
          </a:blip>
          <a:srcRect b="0" l="0" r="0" t="0"/>
          <a:stretch/>
        </p:blipFill>
        <p:spPr>
          <a:xfrm>
            <a:off x="5855592" y="1319092"/>
            <a:ext cx="2966174" cy="4456675"/>
          </a:xfrm>
          <a:prstGeom prst="rect">
            <a:avLst/>
          </a:prstGeom>
          <a:noFill/>
          <a:ln>
            <a:noFill/>
          </a:ln>
        </p:spPr>
      </p:pic>
      <p:sp>
        <p:nvSpPr>
          <p:cNvPr id="760" name="Google Shape;760;p78"/>
          <p:cNvSpPr txBox="1"/>
          <p:nvPr/>
        </p:nvSpPr>
        <p:spPr>
          <a:xfrm>
            <a:off x="486137" y="4178461"/>
            <a:ext cx="31251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Giochiamo?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nvSpPr>
        <p:spPr>
          <a:xfrm>
            <a:off x="365189" y="501549"/>
            <a:ext cx="336451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Primo programma "Hello World"</a:t>
            </a:r>
            <a:endParaRPr b="0" i="0" sz="1800" u="sng" cap="none" strike="noStrike">
              <a:solidFill>
                <a:schemeClr val="dk1"/>
              </a:solidFill>
              <a:latin typeface="Calibri"/>
              <a:ea typeface="Calibri"/>
              <a:cs typeface="Calibri"/>
              <a:sym typeface="Calibri"/>
            </a:endParaRPr>
          </a:p>
        </p:txBody>
      </p:sp>
      <p:pic>
        <p:nvPicPr>
          <p:cNvPr descr="I made a console app that prints Hello World in C#. I'm pretty much a .NET  developer : r/ProgrammerHumor" id="139" name="Google Shape;139;p7"/>
          <p:cNvPicPr preferRelativeResize="0"/>
          <p:nvPr/>
        </p:nvPicPr>
        <p:blipFill rotWithShape="1">
          <a:blip r:embed="rId3">
            <a:alphaModFix/>
          </a:blip>
          <a:srcRect b="0" l="0" r="0" t="0"/>
          <a:stretch/>
        </p:blipFill>
        <p:spPr>
          <a:xfrm>
            <a:off x="465672" y="3429000"/>
            <a:ext cx="4371975" cy="2933700"/>
          </a:xfrm>
          <a:prstGeom prst="rect">
            <a:avLst/>
          </a:prstGeom>
          <a:noFill/>
          <a:ln>
            <a:noFill/>
          </a:ln>
        </p:spPr>
      </p:pic>
      <p:sp>
        <p:nvSpPr>
          <p:cNvPr id="140" name="Google Shape;140;p7"/>
          <p:cNvSpPr txBox="1"/>
          <p:nvPr/>
        </p:nvSpPr>
        <p:spPr>
          <a:xfrm>
            <a:off x="5340768" y="4372670"/>
            <a:ext cx="3337560"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it-IT" sz="2800" u="none" cap="none" strike="noStrike">
                <a:solidFill>
                  <a:schemeClr val="dk1"/>
                </a:solidFill>
                <a:latin typeface="Calibri"/>
                <a:ea typeface="Calibri"/>
                <a:cs typeface="Calibri"/>
                <a:sym typeface="Calibri"/>
              </a:rPr>
              <a:t>Ok, molto meglio!</a:t>
            </a:r>
            <a:endParaRPr b="0" i="0" sz="2800" u="none" cap="none" strike="noStrike">
              <a:solidFill>
                <a:srgbClr val="000000"/>
              </a:solidFill>
              <a:latin typeface="Arial"/>
              <a:ea typeface="Arial"/>
              <a:cs typeface="Arial"/>
              <a:sym typeface="Arial"/>
            </a:endParaRPr>
          </a:p>
        </p:txBody>
      </p:sp>
      <p:pic>
        <p:nvPicPr>
          <p:cNvPr descr="Learn C# - Part 1: Write Your First 'Hello World' Program" id="141" name="Google Shape;141;p7"/>
          <p:cNvPicPr preferRelativeResize="0"/>
          <p:nvPr/>
        </p:nvPicPr>
        <p:blipFill rotWithShape="1">
          <a:blip r:embed="rId4">
            <a:alphaModFix/>
          </a:blip>
          <a:srcRect b="66448" l="26900" r="9701" t="0"/>
          <a:stretch/>
        </p:blipFill>
        <p:spPr>
          <a:xfrm>
            <a:off x="465672" y="1042670"/>
            <a:ext cx="5797296" cy="1938274"/>
          </a:xfrm>
          <a:prstGeom prst="rect">
            <a:avLst/>
          </a:prstGeom>
          <a:noFill/>
          <a:ln>
            <a:noFill/>
          </a:ln>
        </p:spPr>
      </p:pic>
      <p:sp>
        <p:nvSpPr>
          <p:cNvPr id="142" name="Google Shape;142;p7"/>
          <p:cNvSpPr txBox="1"/>
          <p:nvPr/>
        </p:nvSpPr>
        <p:spPr>
          <a:xfrm>
            <a:off x="10470" y="0"/>
            <a:ext cx="3297045"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1600" u="none" cap="none" strike="noStrike">
                <a:solidFill>
                  <a:srgbClr val="17365D"/>
                </a:solidFill>
                <a:latin typeface="Calibri"/>
                <a:ea typeface="Calibri"/>
                <a:cs typeface="Calibri"/>
                <a:sym typeface="Calibri"/>
              </a:rPr>
              <a:t>Introduzione a .NET e C# - 6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9"/>
          <p:cNvSpPr txBox="1"/>
          <p:nvPr>
            <p:ph type="ctrTitle"/>
          </p:nvPr>
        </p:nvSpPr>
        <p:spPr>
          <a:xfrm>
            <a:off x="159588" y="267120"/>
            <a:ext cx="6534510"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t/>
            </a:r>
            <a:endParaRPr/>
          </a:p>
        </p:txBody>
      </p:sp>
      <p:sp>
        <p:nvSpPr>
          <p:cNvPr id="766" name="Google Shape;766;p79"/>
          <p:cNvSpPr/>
          <p:nvPr/>
        </p:nvSpPr>
        <p:spPr>
          <a:xfrm>
            <a:off x="291339" y="1783692"/>
            <a:ext cx="4280661" cy="19389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536EB5"/>
              </a:buClr>
              <a:buSzPts val="1400"/>
              <a:buFont typeface="Arial"/>
              <a:buNone/>
            </a:pPr>
            <a:r>
              <a:rPr b="1" i="0" lang="it-IT" sz="1400" u="none" cap="none" strike="noStrike">
                <a:solidFill>
                  <a:srgbClr val="536EB5"/>
                </a:solidFill>
                <a:latin typeface="Arial"/>
                <a:ea typeface="Arial"/>
                <a:cs typeface="Arial"/>
                <a:sym typeface="Arial"/>
              </a:rPr>
              <a:t>L’intelligenza artificiale (IA) </a:t>
            </a:r>
            <a:r>
              <a:rPr b="0" i="0" lang="it-IT" sz="1400" u="none" cap="none" strike="noStrike">
                <a:solidFill>
                  <a:srgbClr val="000000"/>
                </a:solidFill>
                <a:latin typeface="Arial"/>
                <a:ea typeface="Arial"/>
                <a:cs typeface="Arial"/>
                <a:sym typeface="Arial"/>
              </a:rPr>
              <a:t>è l’abilità di una macchina di mostrare capacità umane quali il ragionamento, l’apprendimento, la pianificazione e la creatività.</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536EB5"/>
              </a:buClr>
              <a:buSzPts val="1300"/>
              <a:buFont typeface="Arial"/>
              <a:buNone/>
            </a:pPr>
            <a:r>
              <a:rPr b="1" i="0" lang="it-IT" sz="1300" u="none" cap="none" strike="noStrike">
                <a:solidFill>
                  <a:srgbClr val="536EB5"/>
                </a:solidFill>
                <a:latin typeface="Arial"/>
                <a:ea typeface="Arial"/>
                <a:cs typeface="Arial"/>
                <a:sym typeface="Arial"/>
              </a:rPr>
              <a:t>L’AI Generativa</a:t>
            </a:r>
            <a:r>
              <a:rPr b="0" i="0" lang="it-IT" sz="1300" u="none" cap="none" strike="noStrike">
                <a:solidFill>
                  <a:srgbClr val="000000"/>
                </a:solidFill>
                <a:latin typeface="Arial"/>
                <a:ea typeface="Arial"/>
                <a:cs typeface="Arial"/>
                <a:sym typeface="Arial"/>
              </a:rPr>
              <a:t> utilizza tecniche di Machine Learning e Deep Learning per generare nuovi dati, tra cui immagini, musica e testo, che non esistevano in precedenza</a:t>
            </a:r>
            <a:r>
              <a:rPr b="0" i="0" lang="it-IT" sz="1300" u="none" cap="none" strike="noStrike">
                <a:solidFill>
                  <a:srgbClr val="000000"/>
                </a:solidFill>
                <a:latin typeface="Arial"/>
                <a:ea typeface="Arial"/>
                <a:cs typeface="Arial"/>
                <a:sym typeface="Arial"/>
              </a:rPr>
              <a:t>.</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Arial"/>
              <a:ea typeface="Arial"/>
              <a:cs typeface="Arial"/>
              <a:sym typeface="Arial"/>
            </a:endParaRPr>
          </a:p>
        </p:txBody>
      </p:sp>
      <p:pic>
        <p:nvPicPr>
          <p:cNvPr id="767" name="Google Shape;767;p79"/>
          <p:cNvPicPr preferRelativeResize="0"/>
          <p:nvPr/>
        </p:nvPicPr>
        <p:blipFill rotWithShape="1">
          <a:blip r:embed="rId3">
            <a:alphaModFix/>
          </a:blip>
          <a:srcRect b="0" l="0" r="0" t="0"/>
          <a:stretch/>
        </p:blipFill>
        <p:spPr>
          <a:xfrm>
            <a:off x="5636871" y="1481338"/>
            <a:ext cx="3252487" cy="2859168"/>
          </a:xfrm>
          <a:prstGeom prst="rect">
            <a:avLst/>
          </a:prstGeom>
          <a:noFill/>
          <a:ln>
            <a:noFill/>
          </a:ln>
        </p:spPr>
      </p:pic>
      <p:sp>
        <p:nvSpPr>
          <p:cNvPr id="768" name="Google Shape;768;p79"/>
          <p:cNvSpPr txBox="1"/>
          <p:nvPr/>
        </p:nvSpPr>
        <p:spPr>
          <a:xfrm>
            <a:off x="358813" y="4032729"/>
            <a:ext cx="14005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it-IT" sz="1400" u="none" cap="none" strike="noStrike">
                <a:solidFill>
                  <a:srgbClr val="000000"/>
                </a:solidFill>
                <a:latin typeface="Arial"/>
                <a:ea typeface="Arial"/>
                <a:cs typeface="Arial"/>
                <a:sym typeface="Arial"/>
              </a:rPr>
              <a:t>AI Generativa</a:t>
            </a:r>
            <a:endParaRPr/>
          </a:p>
        </p:txBody>
      </p:sp>
      <p:sp>
        <p:nvSpPr>
          <p:cNvPr id="769" name="Google Shape;769;p79"/>
          <p:cNvSpPr txBox="1"/>
          <p:nvPr/>
        </p:nvSpPr>
        <p:spPr>
          <a:xfrm>
            <a:off x="254642" y="1327449"/>
            <a:ext cx="16088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3F3F3F"/>
                </a:solidFill>
                <a:latin typeface="Open Sans"/>
                <a:ea typeface="Open Sans"/>
                <a:cs typeface="Open Sans"/>
                <a:sym typeface="Open Sans"/>
              </a:rPr>
              <a:t>Cos’èl’IA</a:t>
            </a:r>
            <a:endParaRPr b="0" i="0" sz="18500" u="none" cap="none" strike="noStrike">
              <a:solidFill>
                <a:schemeClr val="dk1"/>
              </a:solidFill>
              <a:latin typeface="Arial"/>
              <a:ea typeface="Arial"/>
              <a:cs typeface="Arial"/>
              <a:sym typeface="Arial"/>
            </a:endParaRPr>
          </a:p>
        </p:txBody>
      </p:sp>
      <p:cxnSp>
        <p:nvCxnSpPr>
          <p:cNvPr id="770" name="Google Shape;770;p79"/>
          <p:cNvCxnSpPr>
            <a:stCxn id="768" idx="3"/>
          </p:cNvCxnSpPr>
          <p:nvPr/>
        </p:nvCxnSpPr>
        <p:spPr>
          <a:xfrm flipH="1" rot="10800000">
            <a:off x="1759350" y="4085818"/>
            <a:ext cx="5393700" cy="100800"/>
          </a:xfrm>
          <a:prstGeom prst="straightConnector1">
            <a:avLst/>
          </a:prstGeom>
          <a:noFill/>
          <a:ln cap="flat" cmpd="sng" w="9525">
            <a:solidFill>
              <a:srgbClr val="4A7DBA"/>
            </a:solidFill>
            <a:prstDash val="solid"/>
            <a:round/>
            <a:headEnd len="sm" w="sm" type="none"/>
            <a:tailEnd len="med" w="med" type="triangle"/>
          </a:ln>
        </p:spPr>
      </p:cxnSp>
      <p:pic>
        <p:nvPicPr>
          <p:cNvPr descr="Come funziona DALL·E | Salvatore Aranzulla" id="771" name="Google Shape;771;p79"/>
          <p:cNvPicPr preferRelativeResize="0"/>
          <p:nvPr/>
        </p:nvPicPr>
        <p:blipFill rotWithShape="1">
          <a:blip r:embed="rId4">
            <a:alphaModFix/>
          </a:blip>
          <a:srcRect b="21203" l="0" r="0" t="18419"/>
          <a:stretch/>
        </p:blipFill>
        <p:spPr>
          <a:xfrm>
            <a:off x="358813" y="4902748"/>
            <a:ext cx="2332672" cy="826704"/>
          </a:xfrm>
          <a:prstGeom prst="rect">
            <a:avLst/>
          </a:prstGeom>
          <a:noFill/>
          <a:ln>
            <a:noFill/>
          </a:ln>
        </p:spPr>
      </p:pic>
      <p:pic>
        <p:nvPicPr>
          <p:cNvPr descr="AI Music Company Suno Raises $125M in New Funding Round" id="772" name="Google Shape;772;p79"/>
          <p:cNvPicPr preferRelativeResize="0"/>
          <p:nvPr/>
        </p:nvPicPr>
        <p:blipFill rotWithShape="1">
          <a:blip r:embed="rId5">
            <a:alphaModFix/>
          </a:blip>
          <a:srcRect b="26828" l="0" r="0" t="17885"/>
          <a:stretch/>
        </p:blipFill>
        <p:spPr>
          <a:xfrm>
            <a:off x="2556557" y="4650551"/>
            <a:ext cx="2628900" cy="958430"/>
          </a:xfrm>
          <a:prstGeom prst="rect">
            <a:avLst/>
          </a:prstGeom>
          <a:noFill/>
          <a:ln>
            <a:noFill/>
          </a:ln>
        </p:spPr>
      </p:pic>
      <p:pic>
        <p:nvPicPr>
          <p:cNvPr descr="Download Clear OpenAI ChatGPT Logo – Different ChatGPT Dimensions With  Variations – Chat GPT AI Hub" id="773" name="Google Shape;773;p79"/>
          <p:cNvPicPr preferRelativeResize="0"/>
          <p:nvPr/>
        </p:nvPicPr>
        <p:blipFill rotWithShape="1">
          <a:blip r:embed="rId6">
            <a:alphaModFix/>
          </a:blip>
          <a:srcRect b="0" l="0" r="0" t="0"/>
          <a:stretch/>
        </p:blipFill>
        <p:spPr>
          <a:xfrm>
            <a:off x="5116010" y="5729452"/>
            <a:ext cx="2812648" cy="826704"/>
          </a:xfrm>
          <a:prstGeom prst="rect">
            <a:avLst/>
          </a:prstGeom>
          <a:noFill/>
          <a:ln>
            <a:noFill/>
          </a:ln>
        </p:spPr>
      </p:pic>
      <p:pic>
        <p:nvPicPr>
          <p:cNvPr descr="Google Gemini Logo, symbol, meaning, history, PNG, brand" id="774" name="Google Shape;774;p79"/>
          <p:cNvPicPr preferRelativeResize="0"/>
          <p:nvPr/>
        </p:nvPicPr>
        <p:blipFill rotWithShape="1">
          <a:blip r:embed="rId7">
            <a:alphaModFix/>
          </a:blip>
          <a:srcRect b="25971" l="0" r="0" t="22397"/>
          <a:stretch/>
        </p:blipFill>
        <p:spPr>
          <a:xfrm>
            <a:off x="863299" y="5715731"/>
            <a:ext cx="3136739" cy="910983"/>
          </a:xfrm>
          <a:prstGeom prst="rect">
            <a:avLst/>
          </a:prstGeom>
          <a:noFill/>
          <a:ln>
            <a:noFill/>
          </a:ln>
        </p:spPr>
      </p:pic>
      <p:pic>
        <p:nvPicPr>
          <p:cNvPr descr="Microsoft Copilot logo in PNG SVG Vector format - Free Download" id="775" name="Google Shape;775;p79"/>
          <p:cNvPicPr preferRelativeResize="0"/>
          <p:nvPr/>
        </p:nvPicPr>
        <p:blipFill rotWithShape="1">
          <a:blip r:embed="rId8">
            <a:alphaModFix/>
          </a:blip>
          <a:srcRect b="0" l="0" r="0" t="0"/>
          <a:stretch/>
        </p:blipFill>
        <p:spPr>
          <a:xfrm>
            <a:off x="5746829" y="4630381"/>
            <a:ext cx="2812649" cy="65530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0"/>
          <p:cNvSpPr txBox="1"/>
          <p:nvPr>
            <p:ph type="ctrTitle"/>
          </p:nvPr>
        </p:nvSpPr>
        <p:spPr>
          <a:xfrm>
            <a:off x="159588" y="267120"/>
            <a:ext cx="6534510"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35"/>
          <p:cNvSpPr txBox="1"/>
          <p:nvPr>
            <p:ph type="ctrTitle"/>
          </p:nvPr>
        </p:nvSpPr>
        <p:spPr>
          <a:xfrm>
            <a:off x="159588" y="267120"/>
            <a:ext cx="6534510"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rPr lang="it-IT"/>
              <a:t>Utilizzo di Gemini (8)</a:t>
            </a:r>
            <a:endParaRPr/>
          </a:p>
        </p:txBody>
      </p:sp>
      <p:sp>
        <p:nvSpPr>
          <p:cNvPr id="786" name="Google Shape;786;p35"/>
          <p:cNvSpPr txBox="1"/>
          <p:nvPr/>
        </p:nvSpPr>
        <p:spPr>
          <a:xfrm>
            <a:off x="457200" y="1406324"/>
            <a:ext cx="8229600" cy="457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Realizzazione di un progetto con il supporto di Copilot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36"/>
          <p:cNvSpPr txBox="1"/>
          <p:nvPr>
            <p:ph type="title"/>
          </p:nvPr>
        </p:nvSpPr>
        <p:spPr>
          <a:xfrm>
            <a:off x="549797" y="623586"/>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17365D"/>
              </a:buClr>
              <a:buSzPct val="100000"/>
              <a:buFont typeface="Calibri"/>
              <a:buNone/>
            </a:pPr>
            <a:r>
              <a:rPr lang="it-IT"/>
              <a:t>Modulo 7</a:t>
            </a:r>
            <a:br>
              <a:rPr lang="it-IT"/>
            </a:br>
            <a:r>
              <a:rPr lang="it-IT"/>
              <a:t>Cloud computing</a:t>
            </a:r>
            <a:endParaRPr/>
          </a:p>
        </p:txBody>
      </p:sp>
      <p:sp>
        <p:nvSpPr>
          <p:cNvPr id="792" name="Google Shape;792;p36"/>
          <p:cNvSpPr txBox="1"/>
          <p:nvPr/>
        </p:nvSpPr>
        <p:spPr>
          <a:xfrm>
            <a:off x="1304745" y="2445106"/>
            <a:ext cx="6534510" cy="621401"/>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
        <p:nvSpPr>
          <p:cNvPr id="793" name="Google Shape;793;p36"/>
          <p:cNvSpPr txBox="1"/>
          <p:nvPr/>
        </p:nvSpPr>
        <p:spPr>
          <a:xfrm>
            <a:off x="2286000" y="3066507"/>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Architettura del Cloud (4)</a:t>
            </a:r>
            <a:endParaRPr/>
          </a:p>
        </p:txBody>
      </p:sp>
      <p:sp>
        <p:nvSpPr>
          <p:cNvPr id="794" name="Google Shape;794;p36"/>
          <p:cNvSpPr txBox="1"/>
          <p:nvPr/>
        </p:nvSpPr>
        <p:spPr>
          <a:xfrm>
            <a:off x="2158677" y="3553038"/>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Servizi Cloud e Provider Principali (4)</a:t>
            </a:r>
            <a:endParaRPr/>
          </a:p>
        </p:txBody>
      </p:sp>
      <p:sp>
        <p:nvSpPr>
          <p:cNvPr id="795" name="Google Shape;795;p36"/>
          <p:cNvSpPr txBox="1"/>
          <p:nvPr/>
        </p:nvSpPr>
        <p:spPr>
          <a:xfrm>
            <a:off x="1513390" y="3988582"/>
            <a:ext cx="6117220" cy="707886"/>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Integrazione del Cloud con le Tecnologie Emergenti (8)</a:t>
            </a:r>
            <a:endParaRPr/>
          </a:p>
        </p:txBody>
      </p:sp>
      <p:sp>
        <p:nvSpPr>
          <p:cNvPr id="796" name="Google Shape;796;p36"/>
          <p:cNvSpPr txBox="1"/>
          <p:nvPr/>
        </p:nvSpPr>
        <p:spPr>
          <a:xfrm>
            <a:off x="1791182" y="4599085"/>
            <a:ext cx="5561636" cy="707886"/>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Progettazione e Gestione di Applicazioni Cloud (16)</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37"/>
          <p:cNvSpPr txBox="1"/>
          <p:nvPr/>
        </p:nvSpPr>
        <p:spPr>
          <a:xfrm>
            <a:off x="2659404" y="1085136"/>
            <a:ext cx="6429375"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E’ la sala macchine (la chiameremo data center o CED) che ospita, server, storage, gruppi di continuità e tutte le apparecchiature che consentono di governare i processi, le comunicazioni e i servizi a supporto di ogni attività aziendale.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E’ il data center a garantire il funzionamento h24 del sistema informatico aziendale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Rispetto a 20 anni fa il numero di dati gestiti dalle aziende è aumento anche di 2 ordini di grandezza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 server possono occupare un armadio oppure un intero edificio, dipende da quante sono le informazioni da gestire.</a:t>
            </a:r>
            <a:endParaRPr b="0" i="0" sz="1400" u="none" cap="none" strike="noStrike">
              <a:solidFill>
                <a:srgbClr val="000000"/>
              </a:solidFill>
              <a:latin typeface="Arial"/>
              <a:ea typeface="Arial"/>
              <a:cs typeface="Arial"/>
              <a:sym typeface="Arial"/>
            </a:endParaRPr>
          </a:p>
        </p:txBody>
      </p:sp>
      <p:pic>
        <p:nvPicPr>
          <p:cNvPr id="802" name="Google Shape;802;p37"/>
          <p:cNvPicPr preferRelativeResize="0"/>
          <p:nvPr/>
        </p:nvPicPr>
        <p:blipFill rotWithShape="1">
          <a:blip r:embed="rId3">
            <a:alphaModFix/>
          </a:blip>
          <a:srcRect b="0" l="0" r="0" t="0"/>
          <a:stretch/>
        </p:blipFill>
        <p:spPr>
          <a:xfrm>
            <a:off x="845072" y="1246197"/>
            <a:ext cx="923925" cy="1752600"/>
          </a:xfrm>
          <a:prstGeom prst="rect">
            <a:avLst/>
          </a:prstGeom>
          <a:noFill/>
          <a:ln>
            <a:noFill/>
          </a:ln>
        </p:spPr>
      </p:pic>
      <p:pic>
        <p:nvPicPr>
          <p:cNvPr id="803" name="Google Shape;803;p37"/>
          <p:cNvPicPr preferRelativeResize="0"/>
          <p:nvPr/>
        </p:nvPicPr>
        <p:blipFill rotWithShape="1">
          <a:blip r:embed="rId4">
            <a:alphaModFix/>
          </a:blip>
          <a:srcRect b="0" l="0" r="0" t="0"/>
          <a:stretch/>
        </p:blipFill>
        <p:spPr>
          <a:xfrm>
            <a:off x="411684" y="4183053"/>
            <a:ext cx="2714625" cy="1428750"/>
          </a:xfrm>
          <a:prstGeom prst="rect">
            <a:avLst/>
          </a:prstGeom>
          <a:noFill/>
          <a:ln>
            <a:noFill/>
          </a:ln>
        </p:spPr>
      </p:pic>
      <p:sp>
        <p:nvSpPr>
          <p:cNvPr id="804" name="Google Shape;804;p37"/>
          <p:cNvSpPr txBox="1"/>
          <p:nvPr/>
        </p:nvSpPr>
        <p:spPr>
          <a:xfrm>
            <a:off x="3463483" y="3777182"/>
            <a:ext cx="4572000"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Dal momento che è il cuore informatico dell’azienda il CED deve possedere delle caratteristiche: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Scalabilità: verticale o orizzontale</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Alta disponibilità</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Sicurezza</a:t>
            </a:r>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Minimizzare i costi</a:t>
            </a:r>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Insomma il CED non dovrebbe fermarsi mai, se si ferma il CED potrebbe fermarsi l’intera azienda (es: banche, assicurazioni e aziende di servizio in genere), deve essere sicuro e anche costare poco!!</a:t>
            </a:r>
            <a:endParaRPr b="0" i="0" sz="1400" u="none" cap="none" strike="noStrike">
              <a:solidFill>
                <a:srgbClr val="000000"/>
              </a:solidFill>
              <a:latin typeface="Arial"/>
              <a:ea typeface="Arial"/>
              <a:cs typeface="Arial"/>
              <a:sym typeface="Arial"/>
            </a:endParaRPr>
          </a:p>
        </p:txBody>
      </p:sp>
      <p:sp>
        <p:nvSpPr>
          <p:cNvPr id="805" name="Google Shape;805;p37"/>
          <p:cNvSpPr txBox="1"/>
          <p:nvPr/>
        </p:nvSpPr>
        <p:spPr>
          <a:xfrm>
            <a:off x="231494" y="605552"/>
            <a:ext cx="27146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sng" cap="none" strike="noStrike">
                <a:solidFill>
                  <a:srgbClr val="000000"/>
                </a:solidFill>
                <a:latin typeface="Arial"/>
                <a:ea typeface="Arial"/>
                <a:cs typeface="Arial"/>
                <a:sym typeface="Arial"/>
              </a:rPr>
              <a:t>Il datacenter in house (CED)</a:t>
            </a:r>
            <a:endParaRPr b="1" i="0" sz="1400" u="sng" cap="none" strike="noStrike">
              <a:solidFill>
                <a:srgbClr val="000000"/>
              </a:solidFill>
              <a:latin typeface="Arial"/>
              <a:ea typeface="Arial"/>
              <a:cs typeface="Arial"/>
              <a:sym typeface="Arial"/>
            </a:endParaRPr>
          </a:p>
        </p:txBody>
      </p:sp>
      <p:sp>
        <p:nvSpPr>
          <p:cNvPr id="806" name="Google Shape;806;p37"/>
          <p:cNvSpPr txBox="1"/>
          <p:nvPr/>
        </p:nvSpPr>
        <p:spPr>
          <a:xfrm>
            <a:off x="0" y="-606"/>
            <a:ext cx="3966210"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81"/>
          <p:cNvPicPr preferRelativeResize="0"/>
          <p:nvPr/>
        </p:nvPicPr>
        <p:blipFill rotWithShape="1">
          <a:blip r:embed="rId3">
            <a:alphaModFix/>
          </a:blip>
          <a:srcRect b="0" l="0" r="0" t="0"/>
          <a:stretch/>
        </p:blipFill>
        <p:spPr>
          <a:xfrm>
            <a:off x="531414" y="1672671"/>
            <a:ext cx="3114215" cy="1756329"/>
          </a:xfrm>
          <a:prstGeom prst="rect">
            <a:avLst/>
          </a:prstGeom>
          <a:noFill/>
          <a:ln>
            <a:noFill/>
          </a:ln>
        </p:spPr>
      </p:pic>
      <p:sp>
        <p:nvSpPr>
          <p:cNvPr id="812" name="Google Shape;812;p81"/>
          <p:cNvSpPr txBox="1"/>
          <p:nvPr/>
        </p:nvSpPr>
        <p:spPr>
          <a:xfrm>
            <a:off x="531414" y="3429000"/>
            <a:ext cx="140025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chemeClr val="dk2"/>
                </a:solidFill>
                <a:latin typeface="Arial"/>
                <a:ea typeface="Arial"/>
                <a:cs typeface="Arial"/>
                <a:sym typeface="Arial"/>
              </a:rPr>
              <a:t>Server Tower</a:t>
            </a:r>
            <a:endParaRPr/>
          </a:p>
        </p:txBody>
      </p:sp>
      <p:pic>
        <p:nvPicPr>
          <p:cNvPr descr="Armadio Server Rack 19&quot; 800x1000 33 Unita' Nero - Armadi per Server Rack -  Armadi e accessori Rack - Networking" id="813" name="Google Shape;813;p81"/>
          <p:cNvPicPr preferRelativeResize="0"/>
          <p:nvPr/>
        </p:nvPicPr>
        <p:blipFill rotWithShape="1">
          <a:blip r:embed="rId4">
            <a:alphaModFix/>
          </a:blip>
          <a:srcRect b="0" l="18661" r="23398" t="0"/>
          <a:stretch/>
        </p:blipFill>
        <p:spPr>
          <a:xfrm>
            <a:off x="3645628" y="1311431"/>
            <a:ext cx="1969607" cy="3280410"/>
          </a:xfrm>
          <a:prstGeom prst="rect">
            <a:avLst/>
          </a:prstGeom>
          <a:noFill/>
          <a:ln>
            <a:noFill/>
          </a:ln>
        </p:spPr>
      </p:pic>
      <p:sp>
        <p:nvSpPr>
          <p:cNvPr id="814" name="Google Shape;814;p81"/>
          <p:cNvSpPr txBox="1"/>
          <p:nvPr/>
        </p:nvSpPr>
        <p:spPr>
          <a:xfrm>
            <a:off x="3826687" y="4814576"/>
            <a:ext cx="140025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chemeClr val="dk2"/>
                </a:solidFill>
                <a:latin typeface="Arial"/>
                <a:ea typeface="Arial"/>
                <a:cs typeface="Arial"/>
                <a:sym typeface="Arial"/>
              </a:rPr>
              <a:t>Server Rack</a:t>
            </a:r>
            <a:endParaRPr/>
          </a:p>
        </p:txBody>
      </p:sp>
      <p:pic>
        <p:nvPicPr>
          <p:cNvPr descr="Blade Server at ₹ 1000000/piece | Blade Server in New Delhi | ID:  14213899055" id="815" name="Google Shape;815;p81"/>
          <p:cNvPicPr preferRelativeResize="0"/>
          <p:nvPr/>
        </p:nvPicPr>
        <p:blipFill rotWithShape="1">
          <a:blip r:embed="rId5">
            <a:alphaModFix/>
          </a:blip>
          <a:srcRect b="0" l="0" r="0" t="0"/>
          <a:stretch/>
        </p:blipFill>
        <p:spPr>
          <a:xfrm>
            <a:off x="5900443" y="1311431"/>
            <a:ext cx="2857500" cy="1905000"/>
          </a:xfrm>
          <a:prstGeom prst="rect">
            <a:avLst/>
          </a:prstGeom>
          <a:noFill/>
          <a:ln>
            <a:noFill/>
          </a:ln>
        </p:spPr>
      </p:pic>
      <p:sp>
        <p:nvSpPr>
          <p:cNvPr id="816" name="Google Shape;816;p81"/>
          <p:cNvSpPr txBox="1"/>
          <p:nvPr/>
        </p:nvSpPr>
        <p:spPr>
          <a:xfrm>
            <a:off x="6331885" y="3428999"/>
            <a:ext cx="140025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chemeClr val="dk2"/>
                </a:solidFill>
                <a:latin typeface="Arial"/>
                <a:ea typeface="Arial"/>
                <a:cs typeface="Arial"/>
                <a:sym typeface="Arial"/>
              </a:rPr>
              <a:t>Server Blade</a:t>
            </a:r>
            <a:endParaRPr b="1" i="0" sz="1400" u="none" cap="none" strike="noStrike">
              <a:solidFill>
                <a:schemeClr val="dk2"/>
              </a:solidFill>
              <a:latin typeface="Arial"/>
              <a:ea typeface="Arial"/>
              <a:cs typeface="Arial"/>
              <a:sym typeface="Arial"/>
            </a:endParaRPr>
          </a:p>
        </p:txBody>
      </p:sp>
      <p:sp>
        <p:nvSpPr>
          <p:cNvPr id="817" name="Google Shape;817;p81"/>
          <p:cNvSpPr txBox="1"/>
          <p:nvPr/>
        </p:nvSpPr>
        <p:spPr>
          <a:xfrm>
            <a:off x="0" y="-606"/>
            <a:ext cx="3966210"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
        <p:nvSpPr>
          <p:cNvPr id="818" name="Google Shape;818;p81"/>
          <p:cNvSpPr txBox="1"/>
          <p:nvPr/>
        </p:nvSpPr>
        <p:spPr>
          <a:xfrm>
            <a:off x="231494" y="605552"/>
            <a:ext cx="27146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sng" cap="none" strike="noStrike">
                <a:solidFill>
                  <a:srgbClr val="000000"/>
                </a:solidFill>
                <a:latin typeface="Arial"/>
                <a:ea typeface="Arial"/>
                <a:cs typeface="Arial"/>
                <a:sym typeface="Arial"/>
              </a:rPr>
              <a:t>Il datacenter in house (CED)</a:t>
            </a:r>
            <a:endParaRPr b="1" i="0" sz="1400" u="sng" cap="none" strike="noStrike">
              <a:solidFill>
                <a:srgbClr val="000000"/>
              </a:solidFill>
              <a:latin typeface="Arial"/>
              <a:ea typeface="Arial"/>
              <a:cs typeface="Arial"/>
              <a:sym typeface="Arial"/>
            </a:endParaRPr>
          </a:p>
        </p:txBody>
      </p:sp>
      <p:pic>
        <p:nvPicPr>
          <p:cNvPr descr="Lenovo ThinkSystem SR550 | Rack Servers | Lenovo Italia" id="819" name="Google Shape;819;p81"/>
          <p:cNvPicPr preferRelativeResize="0"/>
          <p:nvPr/>
        </p:nvPicPr>
        <p:blipFill rotWithShape="1">
          <a:blip r:embed="rId6">
            <a:alphaModFix/>
          </a:blip>
          <a:srcRect b="0" l="0" r="0" t="33435"/>
          <a:stretch/>
        </p:blipFill>
        <p:spPr>
          <a:xfrm>
            <a:off x="5408001" y="4068858"/>
            <a:ext cx="3349942" cy="158400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2"/>
          <p:cNvSpPr txBox="1"/>
          <p:nvPr/>
        </p:nvSpPr>
        <p:spPr>
          <a:xfrm>
            <a:off x="237280" y="1088307"/>
            <a:ext cx="73036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Nessuno deve poter accedere ai dati dell’azienda se non chi ne ha diritto.</a:t>
            </a:r>
            <a:endParaRPr b="0" i="0" sz="1400" u="none" cap="none" strike="noStrike">
              <a:solidFill>
                <a:schemeClr val="dk1"/>
              </a:solidFill>
              <a:latin typeface="Arial"/>
              <a:ea typeface="Arial"/>
              <a:cs typeface="Arial"/>
              <a:sym typeface="Arial"/>
            </a:endParaRPr>
          </a:p>
        </p:txBody>
      </p:sp>
      <p:sp>
        <p:nvSpPr>
          <p:cNvPr id="825" name="Google Shape;825;p82"/>
          <p:cNvSpPr txBox="1"/>
          <p:nvPr/>
        </p:nvSpPr>
        <p:spPr>
          <a:xfrm>
            <a:off x="109959" y="620795"/>
            <a:ext cx="256958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Il datacenter: è sicuro?</a:t>
            </a:r>
            <a:endParaRPr b="1" i="0" sz="1400" u="sng" cap="none" strike="noStrike">
              <a:solidFill>
                <a:srgbClr val="000000"/>
              </a:solidFill>
              <a:latin typeface="Arial"/>
              <a:ea typeface="Arial"/>
              <a:cs typeface="Arial"/>
              <a:sym typeface="Arial"/>
            </a:endParaRPr>
          </a:p>
        </p:txBody>
      </p:sp>
      <p:sp>
        <p:nvSpPr>
          <p:cNvPr id="826" name="Google Shape;826;p82"/>
          <p:cNvSpPr txBox="1"/>
          <p:nvPr/>
        </p:nvSpPr>
        <p:spPr>
          <a:xfrm>
            <a:off x="237280" y="5200371"/>
            <a:ext cx="8663652"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chemeClr val="dk1"/>
                </a:solidFill>
                <a:latin typeface="Arial"/>
                <a:ea typeface="Arial"/>
                <a:cs typeface="Arial"/>
                <a:sym typeface="Arial"/>
              </a:rPr>
              <a:t>La sicurezza passa attraverso la sicurezza del sistema di connettività che interconnette le macchine e il mondo esterno (perimetro di attacco).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it-IT" sz="1400" u="none" cap="none" strike="noStrike">
                <a:solidFill>
                  <a:schemeClr val="dk1"/>
                </a:solidFill>
                <a:latin typeface="Arial"/>
                <a:ea typeface="Arial"/>
                <a:cs typeface="Arial"/>
                <a:sym typeface="Arial"/>
              </a:rPr>
              <a:t>Ai dispositivi fisici e software (firewall, antivirus ecc.) occorre aggiungere best practice e procedure operative (es: non usare le chiavette USB ecc.)</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it-IT" sz="1400" u="none" cap="none" strike="noStrike">
                <a:solidFill>
                  <a:schemeClr val="dk1"/>
                </a:solidFill>
                <a:latin typeface="Arial"/>
                <a:ea typeface="Arial"/>
                <a:cs typeface="Arial"/>
                <a:sym typeface="Arial"/>
              </a:rPr>
              <a:t>La sicurezza passa anche attraverso la sicurezza dei locali dove sono ospitate le macchine.</a:t>
            </a:r>
            <a:endParaRPr b="0" i="0" sz="1400" u="none" cap="none" strike="noStrike">
              <a:solidFill>
                <a:schemeClr val="dk1"/>
              </a:solidFill>
              <a:latin typeface="Arial"/>
              <a:ea typeface="Arial"/>
              <a:cs typeface="Arial"/>
              <a:sym typeface="Arial"/>
            </a:endParaRPr>
          </a:p>
        </p:txBody>
      </p:sp>
      <p:pic>
        <p:nvPicPr>
          <p:cNvPr descr="Come proteggere il CED dagli attacchi hacker in azienda | OS Project" id="827" name="Google Shape;827;p82"/>
          <p:cNvPicPr preferRelativeResize="0"/>
          <p:nvPr/>
        </p:nvPicPr>
        <p:blipFill rotWithShape="1">
          <a:blip r:embed="rId3">
            <a:alphaModFix/>
          </a:blip>
          <a:srcRect b="0" l="0" r="0" t="0"/>
          <a:stretch/>
        </p:blipFill>
        <p:spPr>
          <a:xfrm>
            <a:off x="2381742" y="1794598"/>
            <a:ext cx="4380516" cy="2921865"/>
          </a:xfrm>
          <a:prstGeom prst="rect">
            <a:avLst/>
          </a:prstGeom>
          <a:noFill/>
          <a:ln>
            <a:noFill/>
          </a:ln>
        </p:spPr>
      </p:pic>
      <p:sp>
        <p:nvSpPr>
          <p:cNvPr id="828" name="Google Shape;828;p82"/>
          <p:cNvSpPr txBox="1"/>
          <p:nvPr/>
        </p:nvSpPr>
        <p:spPr>
          <a:xfrm>
            <a:off x="0" y="-606"/>
            <a:ext cx="4004841"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3"/>
          <p:cNvSpPr txBox="1"/>
          <p:nvPr/>
        </p:nvSpPr>
        <p:spPr>
          <a:xfrm>
            <a:off x="399326" y="1802636"/>
            <a:ext cx="4334720"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Obsolescenza componenti hw</a:t>
            </a:r>
            <a:endParaRPr b="0" i="0" sz="1400" u="none" cap="none" strike="noStrike">
              <a:solidFill>
                <a:schemeClr val="dk1"/>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Licenze sw</a:t>
            </a:r>
            <a:endParaRPr b="0" i="0" sz="1400" u="none" cap="none" strike="noStrike">
              <a:solidFill>
                <a:schemeClr val="dk1"/>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Impianti elettrici, raffreddamento, batterie ecc.</a:t>
            </a:r>
            <a:endParaRPr/>
          </a:p>
          <a:p>
            <a:pPr indent="-285750" lvl="1" marL="74295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Connettività esterna (abbonamenti)</a:t>
            </a:r>
            <a:endParaRPr/>
          </a:p>
          <a:p>
            <a:pPr indent="-285750" lvl="1" marL="74295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Aggiornamento per sicurezza, incompatibilità ecc.</a:t>
            </a:r>
            <a:endParaRPr/>
          </a:p>
          <a:p>
            <a:pPr indent="-285750" lvl="1" marL="74295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Vigilanza e sistemi di allarme</a:t>
            </a:r>
            <a:endParaRPr/>
          </a:p>
          <a:p>
            <a:pPr indent="-285750" lvl="1" marL="74295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Adeguamenti software per motivi regolatori, bug fixing, evoluzioni ecc.</a:t>
            </a:r>
            <a:endParaRPr/>
          </a:p>
          <a:p>
            <a:pPr indent="-285750" lvl="1" marL="74295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Monitoraggio continuo di tutti i parametri</a:t>
            </a:r>
            <a:endParaRPr/>
          </a:p>
        </p:txBody>
      </p:sp>
      <p:sp>
        <p:nvSpPr>
          <p:cNvPr id="834" name="Google Shape;834;p83"/>
          <p:cNvSpPr txBox="1"/>
          <p:nvPr/>
        </p:nvSpPr>
        <p:spPr>
          <a:xfrm>
            <a:off x="4728258" y="2044005"/>
            <a:ext cx="3744411" cy="1384995"/>
          </a:xfrm>
          <a:prstGeom prst="rect">
            <a:avLst/>
          </a:prstGeom>
          <a:noFill/>
          <a:ln>
            <a:noFill/>
          </a:ln>
        </p:spPr>
        <p:txBody>
          <a:bodyPr anchorCtr="0" anchor="t" bIns="45700" lIns="91425" spcFirstLastPara="1" rIns="91425" wrap="square" tIns="45700">
            <a:spAutoFit/>
          </a:bodyPr>
          <a:lstStyle/>
          <a:p>
            <a:pPr indent="-285750" lvl="1" marL="74295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Acquisto nuovo hw per costruire nuovi sistemi sw</a:t>
            </a:r>
            <a:endParaRPr b="0" i="0" sz="1400" u="none" cap="none" strike="noStrike">
              <a:solidFill>
                <a:schemeClr val="dk1"/>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Acquisto nuovo sw e/o licenze per ampliare parco utenti</a:t>
            </a:r>
            <a:endParaRPr/>
          </a:p>
          <a:p>
            <a:pPr indent="-285750" lvl="1" marL="74295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Sistemi di monitoraggio evoluti/semiautomatici</a:t>
            </a:r>
            <a:endParaRPr/>
          </a:p>
        </p:txBody>
      </p:sp>
      <p:sp>
        <p:nvSpPr>
          <p:cNvPr id="835" name="Google Shape;835;p83"/>
          <p:cNvSpPr txBox="1"/>
          <p:nvPr/>
        </p:nvSpPr>
        <p:spPr>
          <a:xfrm>
            <a:off x="341452" y="751202"/>
            <a:ext cx="34990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Il datacenter: quanto mi costi?</a:t>
            </a:r>
            <a:endParaRPr b="1" i="0" sz="1400" u="sng" cap="none" strike="noStrike">
              <a:solidFill>
                <a:srgbClr val="000000"/>
              </a:solidFill>
              <a:latin typeface="Arial"/>
              <a:ea typeface="Arial"/>
              <a:cs typeface="Arial"/>
              <a:sym typeface="Arial"/>
            </a:endParaRPr>
          </a:p>
        </p:txBody>
      </p:sp>
      <p:sp>
        <p:nvSpPr>
          <p:cNvPr id="836" name="Google Shape;836;p83"/>
          <p:cNvSpPr txBox="1"/>
          <p:nvPr/>
        </p:nvSpPr>
        <p:spPr>
          <a:xfrm>
            <a:off x="341453" y="1207195"/>
            <a:ext cx="4572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5F5858"/>
                </a:solidFill>
                <a:latin typeface="Arial"/>
                <a:ea typeface="Arial"/>
                <a:cs typeface="Arial"/>
                <a:sym typeface="Arial"/>
              </a:rPr>
              <a:t>Costo di manutenzione dell’infrastruttura HW e Software</a:t>
            </a:r>
            <a:endParaRPr/>
          </a:p>
        </p:txBody>
      </p:sp>
      <p:sp>
        <p:nvSpPr>
          <p:cNvPr id="837" name="Google Shape;837;p83"/>
          <p:cNvSpPr txBox="1"/>
          <p:nvPr/>
        </p:nvSpPr>
        <p:spPr>
          <a:xfrm>
            <a:off x="4728258" y="1207195"/>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5F5858"/>
                </a:solidFill>
                <a:latin typeface="Arial"/>
                <a:ea typeface="Arial"/>
                <a:cs typeface="Arial"/>
                <a:sym typeface="Arial"/>
              </a:rPr>
              <a:t>Investimento per crescita e/o miglioramento</a:t>
            </a:r>
            <a:endParaRPr/>
          </a:p>
        </p:txBody>
      </p:sp>
      <p:sp>
        <p:nvSpPr>
          <p:cNvPr id="838" name="Google Shape;838;p83"/>
          <p:cNvSpPr txBox="1"/>
          <p:nvPr/>
        </p:nvSpPr>
        <p:spPr>
          <a:xfrm>
            <a:off x="341453" y="5127586"/>
            <a:ext cx="853632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La leva per minimizzare i costi è pianificare bene le risorse a fronte di precise strategie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Certo, ma se si cresce in fretta, oppure si ha un business incostante difficile ottimizzare!!</a:t>
            </a:r>
            <a:endParaRPr b="0" i="0" sz="1400" u="none" cap="none" strike="noStrike">
              <a:solidFill>
                <a:schemeClr val="dk1"/>
              </a:solidFill>
              <a:latin typeface="Arial"/>
              <a:ea typeface="Arial"/>
              <a:cs typeface="Arial"/>
              <a:sym typeface="Arial"/>
            </a:endParaRPr>
          </a:p>
        </p:txBody>
      </p:sp>
      <p:sp>
        <p:nvSpPr>
          <p:cNvPr id="839" name="Google Shape;839;p83"/>
          <p:cNvSpPr txBox="1"/>
          <p:nvPr/>
        </p:nvSpPr>
        <p:spPr>
          <a:xfrm>
            <a:off x="0" y="-606"/>
            <a:ext cx="4004841"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4"/>
          <p:cNvSpPr/>
          <p:nvPr/>
        </p:nvSpPr>
        <p:spPr>
          <a:xfrm>
            <a:off x="3669174" y="1495451"/>
            <a:ext cx="5034988" cy="2246769"/>
          </a:xfrm>
          <a:prstGeom prst="rect">
            <a:avLst/>
          </a:prstGeom>
          <a:noFill/>
          <a:ln>
            <a:noFill/>
          </a:ln>
        </p:spPr>
        <p:txBody>
          <a:bodyPr anchorCtr="0" anchor="ctr"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Perché non consentire a più unità di business di condividere le mie risorse?</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Perché non consentire a più aziende di condividere le risorse senza condividere i dati?</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000000"/>
                </a:solidFill>
                <a:latin typeface="Arial"/>
                <a:ea typeface="Arial"/>
                <a:cs typeface="Arial"/>
                <a:sym typeface="Arial"/>
              </a:rPr>
              <a:t>Perch</a:t>
            </a:r>
            <a:r>
              <a:rPr b="0" i="0" lang="it-IT" sz="1400" u="none" cap="none" strike="noStrike">
                <a:solidFill>
                  <a:srgbClr val="000000"/>
                </a:solidFill>
                <a:latin typeface="Arial"/>
                <a:ea typeface="Arial"/>
                <a:cs typeface="Arial"/>
                <a:sym typeface="Arial"/>
              </a:rPr>
              <a:t>é</a:t>
            </a:r>
            <a:r>
              <a:rPr b="0" i="0" lang="it-IT" sz="1400" u="none" cap="none" strike="noStrike">
                <a:solidFill>
                  <a:srgbClr val="000000"/>
                </a:solidFill>
                <a:latin typeface="Arial"/>
                <a:ea typeface="Arial"/>
                <a:cs typeface="Arial"/>
                <a:sym typeface="Arial"/>
              </a:rPr>
              <a:t> non consentire fare questo su scala globale?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In questo modo sarebbe possibile usare i l’hw e il software in momenti diversi della giornata (fuso orario), sarebbe possibile avere un andamento medio del business più regolare e quindi ammortizzare meglio le risorse</a:t>
            </a:r>
            <a:r>
              <a:rPr b="0" i="0" lang="it-IT" sz="1400" u="none" cap="none" strike="noStrike">
                <a:solidFill>
                  <a:schemeClr val="dk1"/>
                </a:solidFill>
                <a:latin typeface="Arial"/>
                <a:ea typeface="Arial"/>
                <a:cs typeface="Arial"/>
                <a:sym typeface="Arial"/>
              </a:rPr>
              <a:t>   </a:t>
            </a:r>
            <a:endParaRPr/>
          </a:p>
        </p:txBody>
      </p:sp>
      <p:sp>
        <p:nvSpPr>
          <p:cNvPr id="845" name="Google Shape;845;p84"/>
          <p:cNvSpPr txBox="1"/>
          <p:nvPr/>
        </p:nvSpPr>
        <p:spPr>
          <a:xfrm>
            <a:off x="197506" y="650318"/>
            <a:ext cx="170726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D</a:t>
            </a:r>
            <a:r>
              <a:rPr b="1" i="0" lang="it-IT" sz="1400" u="sng" cap="none" strike="noStrike">
                <a:solidFill>
                  <a:srgbClr val="000000"/>
                </a:solidFill>
                <a:latin typeface="Arial"/>
                <a:ea typeface="Arial"/>
                <a:cs typeface="Arial"/>
                <a:sym typeface="Arial"/>
              </a:rPr>
              <a:t>al CED al Cloud</a:t>
            </a:r>
            <a:endParaRPr b="1" i="0" sz="1400" u="sng" cap="none" strike="noStrike">
              <a:solidFill>
                <a:schemeClr val="dk1"/>
              </a:solidFill>
              <a:latin typeface="Arial"/>
              <a:ea typeface="Arial"/>
              <a:cs typeface="Arial"/>
              <a:sym typeface="Arial"/>
            </a:endParaRPr>
          </a:p>
        </p:txBody>
      </p:sp>
      <p:pic>
        <p:nvPicPr>
          <p:cNvPr id="846" name="Google Shape;846;p84"/>
          <p:cNvPicPr preferRelativeResize="0"/>
          <p:nvPr/>
        </p:nvPicPr>
        <p:blipFill rotWithShape="1">
          <a:blip r:embed="rId3">
            <a:alphaModFix/>
          </a:blip>
          <a:srcRect b="0" l="0" r="0" t="0"/>
          <a:stretch/>
        </p:blipFill>
        <p:spPr>
          <a:xfrm>
            <a:off x="431150" y="1603173"/>
            <a:ext cx="2995693" cy="2246770"/>
          </a:xfrm>
          <a:prstGeom prst="rect">
            <a:avLst/>
          </a:prstGeom>
          <a:noFill/>
          <a:ln>
            <a:noFill/>
          </a:ln>
        </p:spPr>
      </p:pic>
      <p:sp>
        <p:nvSpPr>
          <p:cNvPr id="847" name="Google Shape;847;p84"/>
          <p:cNvSpPr txBox="1"/>
          <p:nvPr/>
        </p:nvSpPr>
        <p:spPr>
          <a:xfrm>
            <a:off x="311937" y="4724598"/>
            <a:ext cx="8523453"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Se vogliamo raggiungere tutti non c’è che una via: Internet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r>
              <a:rPr b="0" i="0" lang="it-IT" sz="1400" u="none" cap="none" strike="noStrike">
                <a:solidFill>
                  <a:srgbClr val="000000"/>
                </a:solidFill>
                <a:latin typeface="Arial"/>
                <a:ea typeface="Arial"/>
                <a:cs typeface="Arial"/>
                <a:sym typeface="Arial"/>
              </a:rPr>
              <a:t>Impensabile gestire il parco macchine in modo “fisico” su richiesta degli utenti, occorre usare delle tecnologie che consentano di predisporre macchine su richiesta (on demand)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r>
              <a:rPr b="0" i="0" lang="it-IT" sz="1400" u="none" cap="none" strike="noStrike">
                <a:solidFill>
                  <a:srgbClr val="000000"/>
                </a:solidFill>
                <a:latin typeface="Arial"/>
                <a:ea typeface="Arial"/>
                <a:cs typeface="Arial"/>
                <a:sym typeface="Arial"/>
              </a:rPr>
              <a:t>Ovviamente le risorse possono essere riutilizzate se vengono rilasciate dai clienti che non ne hanno bisogno in quel momento</a:t>
            </a:r>
            <a:endParaRPr b="0" i="0" sz="1400" u="none" cap="none" strike="noStrike">
              <a:solidFill>
                <a:srgbClr val="000000"/>
              </a:solidFill>
              <a:latin typeface="Arial"/>
              <a:ea typeface="Arial"/>
              <a:cs typeface="Arial"/>
              <a:sym typeface="Arial"/>
            </a:endParaRPr>
          </a:p>
        </p:txBody>
      </p:sp>
      <p:sp>
        <p:nvSpPr>
          <p:cNvPr id="848" name="Google Shape;848;p84"/>
          <p:cNvSpPr txBox="1"/>
          <p:nvPr/>
        </p:nvSpPr>
        <p:spPr>
          <a:xfrm>
            <a:off x="0" y="-606"/>
            <a:ext cx="4004841"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descr="Immagine che contiene testo, schermata, numero, Carattere&#10;&#10;Il contenuto generato dall'IA potrebbe non essere corretto." id="853" name="Google Shape;853;p85"/>
          <p:cNvPicPr preferRelativeResize="0"/>
          <p:nvPr/>
        </p:nvPicPr>
        <p:blipFill rotWithShape="1">
          <a:blip r:embed="rId3">
            <a:alphaModFix/>
          </a:blip>
          <a:srcRect b="0" l="0" r="0" t="0"/>
          <a:stretch/>
        </p:blipFill>
        <p:spPr>
          <a:xfrm>
            <a:off x="4760130" y="1058808"/>
            <a:ext cx="3971631" cy="5079101"/>
          </a:xfrm>
          <a:prstGeom prst="rect">
            <a:avLst/>
          </a:prstGeom>
          <a:noFill/>
          <a:ln>
            <a:noFill/>
          </a:ln>
        </p:spPr>
      </p:pic>
      <p:pic>
        <p:nvPicPr>
          <p:cNvPr descr="Immagine che contiene testo, schermata, diagramma, software&#10;&#10;Il contenuto generato dall'IA potrebbe non essere corretto." id="854" name="Google Shape;854;p85"/>
          <p:cNvPicPr preferRelativeResize="0"/>
          <p:nvPr/>
        </p:nvPicPr>
        <p:blipFill rotWithShape="1">
          <a:blip r:embed="rId4">
            <a:alphaModFix/>
          </a:blip>
          <a:srcRect b="0" l="0" r="0" t="0"/>
          <a:stretch/>
        </p:blipFill>
        <p:spPr>
          <a:xfrm>
            <a:off x="412239" y="2661693"/>
            <a:ext cx="3331907" cy="1873330"/>
          </a:xfrm>
          <a:prstGeom prst="rect">
            <a:avLst/>
          </a:prstGeom>
          <a:noFill/>
          <a:ln>
            <a:noFill/>
          </a:ln>
        </p:spPr>
      </p:pic>
      <p:cxnSp>
        <p:nvCxnSpPr>
          <p:cNvPr id="855" name="Google Shape;855;p85"/>
          <p:cNvCxnSpPr/>
          <p:nvPr/>
        </p:nvCxnSpPr>
        <p:spPr>
          <a:xfrm flipH="1" rot="10800000">
            <a:off x="3744146" y="1058808"/>
            <a:ext cx="1015984" cy="1602885"/>
          </a:xfrm>
          <a:prstGeom prst="straightConnector1">
            <a:avLst/>
          </a:prstGeom>
          <a:noFill/>
          <a:ln cap="flat" cmpd="sng" w="9525">
            <a:solidFill>
              <a:srgbClr val="4A7DBA"/>
            </a:solidFill>
            <a:prstDash val="solid"/>
            <a:round/>
            <a:headEnd len="sm" w="sm" type="none"/>
            <a:tailEnd len="sm" w="sm" type="none"/>
          </a:ln>
        </p:spPr>
      </p:cxnSp>
      <p:cxnSp>
        <p:nvCxnSpPr>
          <p:cNvPr id="856" name="Google Shape;856;p85"/>
          <p:cNvCxnSpPr/>
          <p:nvPr/>
        </p:nvCxnSpPr>
        <p:spPr>
          <a:xfrm>
            <a:off x="3744146" y="4535023"/>
            <a:ext cx="1015984" cy="1602886"/>
          </a:xfrm>
          <a:prstGeom prst="straightConnector1">
            <a:avLst/>
          </a:prstGeom>
          <a:noFill/>
          <a:ln cap="flat" cmpd="sng" w="9525">
            <a:solidFill>
              <a:srgbClr val="4A7DBA"/>
            </a:solidFill>
            <a:prstDash val="solid"/>
            <a:round/>
            <a:headEnd len="sm" w="sm" type="none"/>
            <a:tailEnd len="sm" w="sm" type="none"/>
          </a:ln>
        </p:spPr>
      </p:cxnSp>
      <p:sp>
        <p:nvSpPr>
          <p:cNvPr id="857" name="Google Shape;857;p85"/>
          <p:cNvSpPr txBox="1"/>
          <p:nvPr/>
        </p:nvSpPr>
        <p:spPr>
          <a:xfrm>
            <a:off x="412239" y="1398585"/>
            <a:ext cx="24231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chemeClr val="dk2"/>
                </a:solidFill>
                <a:latin typeface="Arial"/>
                <a:ea typeface="Arial"/>
                <a:cs typeface="Arial"/>
                <a:sym typeface="Arial"/>
              </a:rPr>
              <a:t>Cosa Vediamo</a:t>
            </a:r>
            <a:endParaRPr/>
          </a:p>
        </p:txBody>
      </p:sp>
      <p:sp>
        <p:nvSpPr>
          <p:cNvPr id="858" name="Google Shape;858;p85"/>
          <p:cNvSpPr txBox="1"/>
          <p:nvPr/>
        </p:nvSpPr>
        <p:spPr>
          <a:xfrm>
            <a:off x="0" y="-606"/>
            <a:ext cx="4004841"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
        <p:nvSpPr>
          <p:cNvPr id="859" name="Google Shape;859;p85"/>
          <p:cNvSpPr txBox="1"/>
          <p:nvPr/>
        </p:nvSpPr>
        <p:spPr>
          <a:xfrm>
            <a:off x="4728010" y="6422033"/>
            <a:ext cx="24231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chemeClr val="dk2"/>
                </a:solidFill>
                <a:latin typeface="Arial"/>
                <a:ea typeface="Arial"/>
                <a:cs typeface="Arial"/>
                <a:sym typeface="Arial"/>
              </a:rPr>
              <a:t>Cosa c’è dietro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txBox="1"/>
          <p:nvPr/>
        </p:nvSpPr>
        <p:spPr>
          <a:xfrm>
            <a:off x="159600" y="616254"/>
            <a:ext cx="3508048"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Tipi di dati primitivi</a:t>
            </a:r>
            <a:endParaRPr b="0" i="0" sz="1800" u="sng" cap="none" strike="noStrike">
              <a:solidFill>
                <a:schemeClr val="dk1"/>
              </a:solidFill>
              <a:latin typeface="Calibri"/>
              <a:ea typeface="Calibri"/>
              <a:cs typeface="Calibri"/>
              <a:sym typeface="Calibri"/>
            </a:endParaRPr>
          </a:p>
        </p:txBody>
      </p:sp>
      <p:pic>
        <p:nvPicPr>
          <p:cNvPr id="148" name="Google Shape;148;p8"/>
          <p:cNvPicPr preferRelativeResize="0"/>
          <p:nvPr/>
        </p:nvPicPr>
        <p:blipFill rotWithShape="1">
          <a:blip r:embed="rId3">
            <a:alphaModFix/>
          </a:blip>
          <a:srcRect b="0" l="0" r="0" t="0"/>
          <a:stretch/>
        </p:blipFill>
        <p:spPr>
          <a:xfrm>
            <a:off x="580400" y="1506271"/>
            <a:ext cx="7983200" cy="4366175"/>
          </a:xfrm>
          <a:prstGeom prst="rect">
            <a:avLst/>
          </a:prstGeom>
          <a:noFill/>
          <a:ln>
            <a:noFill/>
          </a:ln>
        </p:spPr>
      </p:pic>
      <p:sp>
        <p:nvSpPr>
          <p:cNvPr id="149" name="Google Shape;149;p8"/>
          <p:cNvSpPr txBox="1"/>
          <p:nvPr/>
        </p:nvSpPr>
        <p:spPr>
          <a:xfrm>
            <a:off x="0" y="18678"/>
            <a:ext cx="3850414"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1600" u="none" cap="none" strike="noStrike">
                <a:solidFill>
                  <a:srgbClr val="17365D"/>
                </a:solidFill>
                <a:latin typeface="Calibri"/>
                <a:ea typeface="Calibri"/>
                <a:cs typeface="Calibri"/>
                <a:sym typeface="Calibri"/>
              </a:rPr>
              <a:t>Sintassi e struttura di base di C# - 6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6"/>
          <p:cNvSpPr txBox="1"/>
          <p:nvPr/>
        </p:nvSpPr>
        <p:spPr>
          <a:xfrm>
            <a:off x="6583680" y="1397675"/>
            <a:ext cx="237744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F0F0F"/>
                </a:solidFill>
                <a:latin typeface="Roboto"/>
                <a:ea typeface="Roboto"/>
                <a:cs typeface="Roboto"/>
                <a:sym typeface="Roboto"/>
              </a:rPr>
              <a:t>Il cloud computing è un modello che consente un accesso omnicomprensivo, comodo e on-demand delle risorse informatiche condivise (ad esempio, reti, server, archiviazione, applicazioni e servizi) che possono essere rapidamente fornite e rilasciate con un minimo sforzo di gestione o interazione con il fornitore di servizi.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865" name="Google Shape;865;p86"/>
          <p:cNvSpPr txBox="1"/>
          <p:nvPr/>
        </p:nvSpPr>
        <p:spPr>
          <a:xfrm>
            <a:off x="0" y="-606"/>
            <a:ext cx="4004841"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
        <p:nvSpPr>
          <p:cNvPr id="866" name="Google Shape;866;p86"/>
          <p:cNvSpPr txBox="1"/>
          <p:nvPr/>
        </p:nvSpPr>
        <p:spPr>
          <a:xfrm>
            <a:off x="250602" y="649438"/>
            <a:ext cx="117308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sng" cap="none" strike="noStrike">
                <a:solidFill>
                  <a:srgbClr val="000000"/>
                </a:solidFill>
                <a:latin typeface="Arial"/>
                <a:ea typeface="Arial"/>
                <a:cs typeface="Arial"/>
                <a:sym typeface="Arial"/>
              </a:rPr>
              <a:t>Definizione</a:t>
            </a:r>
            <a:endParaRPr/>
          </a:p>
        </p:txBody>
      </p:sp>
      <p:pic>
        <p:nvPicPr>
          <p:cNvPr id="867" name="Google Shape;867;p86"/>
          <p:cNvPicPr preferRelativeResize="0"/>
          <p:nvPr/>
        </p:nvPicPr>
        <p:blipFill rotWithShape="1">
          <a:blip r:embed="rId3">
            <a:alphaModFix/>
          </a:blip>
          <a:srcRect b="0" l="0" r="0" t="0"/>
          <a:stretch/>
        </p:blipFill>
        <p:spPr>
          <a:xfrm>
            <a:off x="0" y="985858"/>
            <a:ext cx="6457518" cy="4197293"/>
          </a:xfrm>
          <a:prstGeom prst="rect">
            <a:avLst/>
          </a:prstGeom>
          <a:noFill/>
          <a:ln>
            <a:noFill/>
          </a:ln>
        </p:spPr>
      </p:pic>
      <p:sp>
        <p:nvSpPr>
          <p:cNvPr id="868" name="Google Shape;868;p86"/>
          <p:cNvSpPr txBox="1"/>
          <p:nvPr/>
        </p:nvSpPr>
        <p:spPr>
          <a:xfrm>
            <a:off x="250602" y="5502810"/>
            <a:ext cx="871051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F0F0F"/>
                </a:solidFill>
                <a:latin typeface="Roboto"/>
                <a:ea typeface="Roboto"/>
                <a:cs typeface="Roboto"/>
                <a:sym typeface="Roboto"/>
              </a:rPr>
              <a:t>Questo modello di cloud è composto da cinque caratteristiche essenziali, tre modelli di servizio e quattro modelli di distribuzione.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87"/>
          <p:cNvSpPr txBox="1"/>
          <p:nvPr/>
        </p:nvSpPr>
        <p:spPr>
          <a:xfrm>
            <a:off x="244370" y="1278341"/>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Cloud computing: caratteristiche essenziali</a:t>
            </a:r>
            <a:endParaRPr b="1" i="0" sz="1400" u="sng" cap="none" strike="noStrike">
              <a:solidFill>
                <a:srgbClr val="000000"/>
              </a:solidFill>
              <a:latin typeface="Arial"/>
              <a:ea typeface="Arial"/>
              <a:cs typeface="Arial"/>
              <a:sym typeface="Arial"/>
            </a:endParaRPr>
          </a:p>
        </p:txBody>
      </p:sp>
      <p:sp>
        <p:nvSpPr>
          <p:cNvPr id="874" name="Google Shape;874;p87"/>
          <p:cNvSpPr txBox="1"/>
          <p:nvPr/>
        </p:nvSpPr>
        <p:spPr>
          <a:xfrm>
            <a:off x="244370" y="2079257"/>
            <a:ext cx="8414795" cy="267765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AutoNum type="arabicPeriod"/>
            </a:pPr>
            <a:r>
              <a:rPr b="1" i="0" lang="it-IT" sz="1400" u="none" cap="none" strike="noStrike">
                <a:solidFill>
                  <a:srgbClr val="E36C09"/>
                </a:solidFill>
                <a:latin typeface="Arial"/>
                <a:ea typeface="Arial"/>
                <a:cs typeface="Arial"/>
                <a:sym typeface="Arial"/>
              </a:rPr>
              <a:t>On demand self service</a:t>
            </a:r>
            <a:r>
              <a:rPr b="0" i="0" lang="it-IT" sz="1400" u="none" cap="none" strike="noStrike">
                <a:solidFill>
                  <a:schemeClr val="dk1"/>
                </a:solidFill>
                <a:latin typeface="Arial"/>
                <a:ea typeface="Arial"/>
                <a:cs typeface="Arial"/>
                <a:sym typeface="Arial"/>
              </a:rPr>
              <a:t>: il cliente può configurare da solo (in modalità self service) e comprare risorse di calcolo quali</a:t>
            </a:r>
            <a:endParaRPr/>
          </a:p>
          <a:p>
            <a:pPr indent="-342900" lvl="1" marL="80010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Tempo server</a:t>
            </a:r>
            <a:endParaRPr/>
          </a:p>
          <a:p>
            <a:pPr indent="-342900" lvl="1" marL="80010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Network</a:t>
            </a:r>
            <a:endParaRPr/>
          </a:p>
          <a:p>
            <a:pPr indent="-342900" lvl="1" marL="800100" marR="0" rtl="0" algn="l">
              <a:lnSpc>
                <a:spcPct val="100000"/>
              </a:lnSpc>
              <a:spcBef>
                <a:spcPts val="0"/>
              </a:spcBef>
              <a:spcAft>
                <a:spcPts val="0"/>
              </a:spcAft>
              <a:buClr>
                <a:srgbClr val="000000"/>
              </a:buClr>
              <a:buSzPts val="1400"/>
              <a:buFont typeface="Arial"/>
              <a:buChar char="•"/>
            </a:pPr>
            <a:r>
              <a:rPr b="0" i="0" lang="it-IT" sz="1400" u="none" cap="none" strike="noStrike">
                <a:solidFill>
                  <a:schemeClr val="dk1"/>
                </a:solidFill>
                <a:latin typeface="Arial"/>
                <a:ea typeface="Arial"/>
                <a:cs typeface="Arial"/>
                <a:sym typeface="Arial"/>
              </a:rPr>
              <a:t>Storage </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i="0" lang="it-IT" sz="1400" u="none" cap="none" strike="noStrike">
                <a:solidFill>
                  <a:srgbClr val="E36C09"/>
                </a:solidFill>
                <a:latin typeface="Arial"/>
                <a:ea typeface="Arial"/>
                <a:cs typeface="Arial"/>
                <a:sym typeface="Arial"/>
              </a:rPr>
              <a:t>Accessibilità</a:t>
            </a:r>
            <a:r>
              <a:rPr b="0" i="0" lang="it-IT" sz="1400" u="none" cap="none" strike="noStrike">
                <a:solidFill>
                  <a:schemeClr val="dk1"/>
                </a:solidFill>
                <a:latin typeface="Arial"/>
                <a:ea typeface="Arial"/>
                <a:cs typeface="Arial"/>
                <a:sym typeface="Arial"/>
              </a:rPr>
              <a:t>: quanto comprato è accessibile ovunque in rete</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i="0" lang="it-IT" sz="1400" u="none" cap="none" strike="noStrike">
                <a:solidFill>
                  <a:srgbClr val="E36C09"/>
                </a:solidFill>
                <a:latin typeface="Arial"/>
                <a:ea typeface="Arial"/>
                <a:cs typeface="Arial"/>
                <a:sym typeface="Arial"/>
              </a:rPr>
              <a:t>Resource pooling</a:t>
            </a:r>
            <a:r>
              <a:rPr b="0" i="0" lang="it-IT" sz="1400" u="none" cap="none" strike="noStrike">
                <a:solidFill>
                  <a:schemeClr val="dk1"/>
                </a:solidFill>
                <a:latin typeface="Arial"/>
                <a:ea typeface="Arial"/>
                <a:cs typeface="Arial"/>
                <a:sym typeface="Arial"/>
              </a:rPr>
              <a:t>: le risorse sono utilizzate per più clienti secondo un modello a tenant ed assegnate dinamicamente su richiesta</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i="0" lang="it-IT" sz="1400" u="none" cap="none" strike="noStrike">
                <a:solidFill>
                  <a:srgbClr val="E36C09"/>
                </a:solidFill>
                <a:latin typeface="Arial"/>
                <a:ea typeface="Arial"/>
                <a:cs typeface="Arial"/>
                <a:sym typeface="Arial"/>
              </a:rPr>
              <a:t>Elasticità</a:t>
            </a:r>
            <a:r>
              <a:rPr b="0" i="0" lang="it-IT" sz="1400" u="none" cap="none" strike="noStrike">
                <a:solidFill>
                  <a:schemeClr val="dk1"/>
                </a:solidFill>
                <a:latin typeface="Arial"/>
                <a:ea typeface="Arial"/>
                <a:cs typeface="Arial"/>
                <a:sym typeface="Arial"/>
              </a:rPr>
              <a:t>: è possibile incrementare e rilasciare il numero di risorse anche in modo automatico, a fronte di particolari carichi</a:t>
            </a:r>
            <a:endParaRPr/>
          </a:p>
          <a:p>
            <a:pPr indent="-342900" lvl="0" marL="342900" marR="0" rtl="0" algn="l">
              <a:lnSpc>
                <a:spcPct val="100000"/>
              </a:lnSpc>
              <a:spcBef>
                <a:spcPts val="0"/>
              </a:spcBef>
              <a:spcAft>
                <a:spcPts val="0"/>
              </a:spcAft>
              <a:buClr>
                <a:srgbClr val="000000"/>
              </a:buClr>
              <a:buSzPts val="1400"/>
              <a:buFont typeface="Arial"/>
              <a:buAutoNum type="arabicPeriod"/>
            </a:pPr>
            <a:r>
              <a:rPr b="1" i="0" lang="it-IT" sz="1400" u="none" cap="none" strike="noStrike">
                <a:solidFill>
                  <a:srgbClr val="E36C09"/>
                </a:solidFill>
                <a:latin typeface="Arial"/>
                <a:ea typeface="Arial"/>
                <a:cs typeface="Arial"/>
                <a:sym typeface="Arial"/>
              </a:rPr>
              <a:t>Misura del servizio</a:t>
            </a:r>
            <a:r>
              <a:rPr b="0" i="0" lang="it-IT" sz="1400" u="none" cap="none" strike="noStrike">
                <a:solidFill>
                  <a:schemeClr val="dk1"/>
                </a:solidFill>
                <a:latin typeface="Arial"/>
                <a:ea typeface="Arial"/>
                <a:cs typeface="Arial"/>
                <a:sym typeface="Arial"/>
              </a:rPr>
              <a:t>: il sistema cloud ottimizza le risorse e misura costantemente il livello di servizio fornito in ottica di trasparenza (SLA)</a:t>
            </a:r>
            <a:endParaRPr b="0" i="0" sz="1400" u="none" cap="none" strike="noStrike">
              <a:solidFill>
                <a:srgbClr val="000000"/>
              </a:solidFill>
              <a:latin typeface="Arial"/>
              <a:ea typeface="Arial"/>
              <a:cs typeface="Arial"/>
              <a:sym typeface="Arial"/>
            </a:endParaRPr>
          </a:p>
        </p:txBody>
      </p:sp>
      <p:sp>
        <p:nvSpPr>
          <p:cNvPr id="875" name="Google Shape;875;p87"/>
          <p:cNvSpPr txBox="1"/>
          <p:nvPr/>
        </p:nvSpPr>
        <p:spPr>
          <a:xfrm>
            <a:off x="0" y="-606"/>
            <a:ext cx="4004841"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8"/>
          <p:cNvSpPr txBox="1"/>
          <p:nvPr/>
        </p:nvSpPr>
        <p:spPr>
          <a:xfrm>
            <a:off x="159588" y="904697"/>
            <a:ext cx="854619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E36C09"/>
                </a:solidFill>
                <a:latin typeface="Arial"/>
                <a:ea typeface="Arial"/>
                <a:cs typeface="Arial"/>
                <a:sym typeface="Arial"/>
              </a:rPr>
              <a:t>IaaS</a:t>
            </a:r>
            <a:r>
              <a:rPr b="0" i="0" lang="it-IT" sz="1400" u="none" cap="none" strike="noStrike">
                <a:solidFill>
                  <a:srgbClr val="151515"/>
                </a:solidFill>
                <a:latin typeface="Arial"/>
                <a:ea typeface="Arial"/>
                <a:cs typeface="Arial"/>
                <a:sym typeface="Arial"/>
              </a:rPr>
              <a:t> è il modello di cloud as-a-Service più flessibile, perché consente di adattare, effettuare l'upgrade e aggiungere le risorse hw, come lo storage su cloud, quando necessario, senza costringere l'utente a prevedere le esigenze future e i costi associati.</a:t>
            </a:r>
            <a:endParaRPr b="0" i="0" sz="14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151515"/>
                </a:solidFill>
                <a:latin typeface="Arial"/>
                <a:ea typeface="Arial"/>
                <a:cs typeface="Arial"/>
                <a:sym typeface="Arial"/>
              </a:rPr>
              <a:t>In genere è possibile usare dei template di infrastruttura (SO predefinito ecc)</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151515"/>
                </a:solidFill>
                <a:latin typeface="Arial"/>
                <a:ea typeface="Arial"/>
                <a:cs typeface="Arial"/>
                <a:sym typeface="Arial"/>
              </a:rPr>
              <a:t>Elimina completamente i costi infrastrutturali che sono pagati con l’utilizzo dei singoli elementi</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it-IT" sz="1400" u="none" cap="none" strike="noStrike">
                <a:solidFill>
                  <a:srgbClr val="151515"/>
                </a:solidFill>
                <a:latin typeface="Arial"/>
                <a:ea typeface="Arial"/>
                <a:cs typeface="Arial"/>
                <a:sym typeface="Arial"/>
              </a:rPr>
              <a:t>Attenzione: il cloud provider non regala niente, quello che non viene utilizzato deve essere subito rilasciato</a:t>
            </a:r>
            <a:endParaRPr b="0" i="0" sz="1400" u="none" cap="none" strike="noStrike">
              <a:solidFill>
                <a:srgbClr val="000000"/>
              </a:solidFill>
              <a:latin typeface="Arial"/>
              <a:ea typeface="Arial"/>
              <a:cs typeface="Arial"/>
              <a:sym typeface="Arial"/>
            </a:endParaRPr>
          </a:p>
        </p:txBody>
      </p:sp>
      <p:sp>
        <p:nvSpPr>
          <p:cNvPr id="881" name="Google Shape;881;p88"/>
          <p:cNvSpPr txBox="1"/>
          <p:nvPr/>
        </p:nvSpPr>
        <p:spPr>
          <a:xfrm>
            <a:off x="159588" y="4960620"/>
            <a:ext cx="7774233"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E36C09"/>
                </a:solidFill>
                <a:latin typeface="Arial"/>
                <a:ea typeface="Arial"/>
                <a:cs typeface="Arial"/>
                <a:sym typeface="Arial"/>
              </a:rPr>
              <a:t>SaaS</a:t>
            </a:r>
            <a:r>
              <a:rPr b="0" i="0" lang="it-IT" sz="1400" u="none" cap="none" strike="noStrike">
                <a:solidFill>
                  <a:srgbClr val="151515"/>
                </a:solidFill>
                <a:latin typeface="Arial"/>
                <a:ea typeface="Arial"/>
                <a:cs typeface="Arial"/>
                <a:sym typeface="Arial"/>
              </a:rPr>
              <a:t> è comodo ovunque si debba utilizzare un software già fornito da un provider.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151515"/>
                </a:solidFill>
                <a:latin typeface="Arial"/>
                <a:ea typeface="Arial"/>
                <a:cs typeface="Arial"/>
                <a:sym typeface="Arial"/>
              </a:rPr>
              <a:t>In genere produttori di software specializzato utilizzano cloud service provider per offrire as-a-service i propri prodotti.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151515"/>
                </a:solidFill>
                <a:latin typeface="Arial"/>
                <a:ea typeface="Arial"/>
                <a:cs typeface="Arial"/>
                <a:sym typeface="Arial"/>
              </a:rPr>
              <a:t>Il SaaS è sicuramente il modello più diffuso nelle PMI, soprattutto nel settore dei servizi, elimina l’uso di server e complicazioni tecnologiche.</a:t>
            </a:r>
            <a:endParaRPr b="0" i="0" sz="1400" u="none" cap="none" strike="noStrike">
              <a:solidFill>
                <a:srgbClr val="000000"/>
              </a:solidFill>
              <a:latin typeface="Arial"/>
              <a:ea typeface="Arial"/>
              <a:cs typeface="Arial"/>
              <a:sym typeface="Arial"/>
            </a:endParaRPr>
          </a:p>
        </p:txBody>
      </p:sp>
      <p:sp>
        <p:nvSpPr>
          <p:cNvPr id="882" name="Google Shape;882;p88"/>
          <p:cNvSpPr txBox="1"/>
          <p:nvPr/>
        </p:nvSpPr>
        <p:spPr>
          <a:xfrm>
            <a:off x="159588" y="3040380"/>
            <a:ext cx="8420028"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E36C09"/>
                </a:solidFill>
                <a:latin typeface="Arial"/>
                <a:ea typeface="Arial"/>
                <a:cs typeface="Arial"/>
                <a:sym typeface="Arial"/>
              </a:rPr>
              <a:t>PaaS</a:t>
            </a:r>
            <a:r>
              <a:rPr b="0" i="0" lang="it-IT" sz="1400" u="none" cap="none" strike="noStrike">
                <a:solidFill>
                  <a:srgbClr val="151515"/>
                </a:solidFill>
                <a:latin typeface="Arial"/>
                <a:ea typeface="Arial"/>
                <a:cs typeface="Arial"/>
                <a:sym typeface="Arial"/>
              </a:rPr>
              <a:t> è molto comodo, consente di avere macchine già configurate pronte all’uso. E’ possibile sviluppare e installare il proprio software, accedere ad un database comprato come servizio su un’altra macchina (SaaS) ecc.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5151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151515"/>
                </a:solidFill>
                <a:latin typeface="Arial"/>
                <a:ea typeface="Arial"/>
                <a:cs typeface="Arial"/>
                <a:sym typeface="Arial"/>
              </a:rPr>
              <a:t>E’ pensato principalmente per sviluppatori che implementano applicazioni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r>
              <a:rPr b="0" i="0" lang="it-IT" sz="1400" u="none" cap="none" strike="noStrike">
                <a:solidFill>
                  <a:srgbClr val="151515"/>
                </a:solidFill>
                <a:latin typeface="Arial"/>
                <a:ea typeface="Arial"/>
                <a:cs typeface="Arial"/>
                <a:sym typeface="Arial"/>
              </a:rPr>
              <a:t>In genere il PaaS è ottimizzato per framework e linguaggi specifici</a:t>
            </a:r>
            <a:endParaRPr b="0" i="0" sz="1400" u="none" cap="none" strike="noStrike">
              <a:solidFill>
                <a:srgbClr val="000000"/>
              </a:solidFill>
              <a:latin typeface="Arial"/>
              <a:ea typeface="Arial"/>
              <a:cs typeface="Arial"/>
              <a:sym typeface="Arial"/>
            </a:endParaRPr>
          </a:p>
        </p:txBody>
      </p:sp>
      <p:sp>
        <p:nvSpPr>
          <p:cNvPr id="883" name="Google Shape;883;p88"/>
          <p:cNvSpPr txBox="1"/>
          <p:nvPr/>
        </p:nvSpPr>
        <p:spPr>
          <a:xfrm>
            <a:off x="280035" y="498515"/>
            <a:ext cx="36290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Cloud computing: Modelli di servizio</a:t>
            </a:r>
            <a:endParaRPr b="1" i="0" sz="1400" u="sng" cap="none" strike="noStrike">
              <a:solidFill>
                <a:srgbClr val="000000"/>
              </a:solidFill>
              <a:latin typeface="Arial"/>
              <a:ea typeface="Arial"/>
              <a:cs typeface="Arial"/>
              <a:sym typeface="Arial"/>
            </a:endParaRPr>
          </a:p>
        </p:txBody>
      </p:sp>
      <p:sp>
        <p:nvSpPr>
          <p:cNvPr id="884" name="Google Shape;884;p88"/>
          <p:cNvSpPr txBox="1"/>
          <p:nvPr/>
        </p:nvSpPr>
        <p:spPr>
          <a:xfrm>
            <a:off x="0" y="-606"/>
            <a:ext cx="4004841"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38"/>
          <p:cNvSpPr txBox="1"/>
          <p:nvPr/>
        </p:nvSpPr>
        <p:spPr>
          <a:xfrm>
            <a:off x="251460" y="1241273"/>
            <a:ext cx="8401050" cy="203132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1" i="0" lang="it-IT" sz="1400" u="none" cap="none" strike="noStrike">
                <a:solidFill>
                  <a:srgbClr val="E36C09"/>
                </a:solidFill>
                <a:latin typeface="Arial"/>
                <a:ea typeface="Arial"/>
                <a:cs typeface="Arial"/>
                <a:sym typeface="Arial"/>
              </a:rPr>
              <a:t>Private Cloud</a:t>
            </a:r>
            <a:r>
              <a:rPr b="0" i="0" lang="it-IT" sz="1400" u="none" cap="none" strike="noStrike">
                <a:solidFill>
                  <a:schemeClr val="dk1"/>
                </a:solidFill>
                <a:latin typeface="Arial"/>
                <a:ea typeface="Arial"/>
                <a:cs typeface="Arial"/>
                <a:sym typeface="Arial"/>
              </a:rPr>
              <a:t>: cloud utilizzato dalle business unit di un unico cliente</a:t>
            </a:r>
            <a:endParaRPr/>
          </a:p>
          <a:p>
            <a:pPr indent="-285750" lvl="0" marL="285750" marR="0" rtl="0" algn="l">
              <a:lnSpc>
                <a:spcPct val="100000"/>
              </a:lnSpc>
              <a:spcBef>
                <a:spcPts val="0"/>
              </a:spcBef>
              <a:spcAft>
                <a:spcPts val="0"/>
              </a:spcAft>
              <a:buClr>
                <a:srgbClr val="000000"/>
              </a:buClr>
              <a:buSzPts val="1400"/>
              <a:buFont typeface="Arial"/>
              <a:buChar char="•"/>
            </a:pPr>
            <a:r>
              <a:rPr b="1" i="0" lang="it-IT" sz="1400" u="none" cap="none" strike="noStrike">
                <a:solidFill>
                  <a:srgbClr val="E36C09"/>
                </a:solidFill>
                <a:latin typeface="Arial"/>
                <a:ea typeface="Arial"/>
                <a:cs typeface="Arial"/>
                <a:sym typeface="Arial"/>
              </a:rPr>
              <a:t>Community Cloud</a:t>
            </a:r>
            <a:r>
              <a:rPr b="0" i="0" lang="it-IT" sz="1400" u="none" cap="none" strike="noStrike">
                <a:solidFill>
                  <a:schemeClr val="dk1"/>
                </a:solidFill>
                <a:latin typeface="Arial"/>
                <a:ea typeface="Arial"/>
                <a:cs typeface="Arial"/>
                <a:sym typeface="Arial"/>
              </a:rPr>
              <a:t>: cloud condiviso tra più clienti che hanno sottoscritto specifici patti (es Cedacri consorzio di banche)</a:t>
            </a:r>
            <a:endParaRPr/>
          </a:p>
          <a:p>
            <a:pPr indent="-285750" lvl="0" marL="285750" marR="0" rtl="0" algn="l">
              <a:lnSpc>
                <a:spcPct val="100000"/>
              </a:lnSpc>
              <a:spcBef>
                <a:spcPts val="0"/>
              </a:spcBef>
              <a:spcAft>
                <a:spcPts val="0"/>
              </a:spcAft>
              <a:buClr>
                <a:srgbClr val="000000"/>
              </a:buClr>
              <a:buSzPts val="1400"/>
              <a:buFont typeface="Arial"/>
              <a:buChar char="•"/>
            </a:pPr>
            <a:r>
              <a:rPr b="1" i="0" lang="it-IT" sz="1400" u="none" cap="none" strike="noStrike">
                <a:solidFill>
                  <a:srgbClr val="E36C09"/>
                </a:solidFill>
                <a:latin typeface="Arial"/>
                <a:ea typeface="Arial"/>
                <a:cs typeface="Arial"/>
                <a:sym typeface="Arial"/>
              </a:rPr>
              <a:t>Public Cloud</a:t>
            </a:r>
            <a:r>
              <a:rPr b="0" i="0" lang="it-IT" sz="1400" u="none" cap="none" strike="noStrike">
                <a:solidFill>
                  <a:schemeClr val="dk1"/>
                </a:solidFill>
                <a:latin typeface="Arial"/>
                <a:ea typeface="Arial"/>
                <a:cs typeface="Arial"/>
                <a:sym typeface="Arial"/>
              </a:rPr>
              <a:t>: cloud disponibile a tutti gli utenti</a:t>
            </a:r>
            <a:endParaRPr/>
          </a:p>
          <a:p>
            <a:pPr indent="-285750" lvl="0" marL="285750" marR="0" rtl="0" algn="l">
              <a:lnSpc>
                <a:spcPct val="100000"/>
              </a:lnSpc>
              <a:spcBef>
                <a:spcPts val="0"/>
              </a:spcBef>
              <a:spcAft>
                <a:spcPts val="0"/>
              </a:spcAft>
              <a:buClr>
                <a:srgbClr val="000000"/>
              </a:buClr>
              <a:buSzPts val="1400"/>
              <a:buFont typeface="Arial"/>
              <a:buChar char="•"/>
            </a:pPr>
            <a:r>
              <a:rPr b="1" i="0" lang="it-IT" sz="1400" u="none" cap="none" strike="noStrike">
                <a:solidFill>
                  <a:srgbClr val="E36C09"/>
                </a:solidFill>
                <a:latin typeface="Arial"/>
                <a:ea typeface="Arial"/>
                <a:cs typeface="Arial"/>
                <a:sym typeface="Arial"/>
              </a:rPr>
              <a:t>Hybrid Cloud</a:t>
            </a:r>
            <a:r>
              <a:rPr b="0" i="0" lang="it-IT" sz="1400" u="none" cap="none" strike="noStrike">
                <a:solidFill>
                  <a:schemeClr val="dk1"/>
                </a:solidFill>
                <a:latin typeface="Arial"/>
                <a:ea typeface="Arial"/>
                <a:cs typeface="Arial"/>
                <a:sym typeface="Arial"/>
              </a:rPr>
              <a:t>: Cloud composti da più modelli di distribuzione es: pubblico e privato</a:t>
            </a:r>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Tipicamente i modelli di distribuzione sono dettati da motivi di sicurezza e costi.</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Pesate se un paese in guerra usasse un cloud con datacenter nella nazione avversaria!!</a:t>
            </a:r>
            <a:endParaRPr b="0" i="0" sz="1400" u="none" cap="none" strike="noStrike">
              <a:solidFill>
                <a:schemeClr val="dk1"/>
              </a:solidFill>
              <a:latin typeface="Arial"/>
              <a:ea typeface="Arial"/>
              <a:cs typeface="Arial"/>
              <a:sym typeface="Arial"/>
            </a:endParaRPr>
          </a:p>
        </p:txBody>
      </p:sp>
      <p:sp>
        <p:nvSpPr>
          <p:cNvPr id="890" name="Google Shape;890;p38"/>
          <p:cNvSpPr txBox="1"/>
          <p:nvPr/>
        </p:nvSpPr>
        <p:spPr>
          <a:xfrm>
            <a:off x="251460" y="596682"/>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Cloud computing: modelli di distribuzione</a:t>
            </a:r>
            <a:endParaRPr/>
          </a:p>
        </p:txBody>
      </p:sp>
      <p:pic>
        <p:nvPicPr>
          <p:cNvPr id="891" name="Google Shape;891;p38"/>
          <p:cNvPicPr preferRelativeResize="0"/>
          <p:nvPr/>
        </p:nvPicPr>
        <p:blipFill rotWithShape="1">
          <a:blip r:embed="rId3">
            <a:alphaModFix/>
          </a:blip>
          <a:srcRect b="0" l="0" r="0" t="0"/>
          <a:stretch/>
        </p:blipFill>
        <p:spPr>
          <a:xfrm>
            <a:off x="394335" y="3773329"/>
            <a:ext cx="3783330" cy="2128123"/>
          </a:xfrm>
          <a:prstGeom prst="rect">
            <a:avLst/>
          </a:prstGeom>
          <a:noFill/>
          <a:ln>
            <a:noFill/>
          </a:ln>
        </p:spPr>
      </p:pic>
      <p:sp>
        <p:nvSpPr>
          <p:cNvPr id="892" name="Google Shape;892;p38"/>
          <p:cNvSpPr txBox="1"/>
          <p:nvPr/>
        </p:nvSpPr>
        <p:spPr>
          <a:xfrm>
            <a:off x="4451985" y="3773329"/>
            <a:ext cx="4086225"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Il gruppo Eni ha un datacenter in provincia di Pavia che serve tutto il gruppo ENI</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Dato l’interesse nazionale, il datacenter è parte del cloud privato del gruppo</a:t>
            </a:r>
            <a:endParaRPr b="0" i="0" sz="1400" u="none" cap="none" strike="noStrike">
              <a:solidFill>
                <a:schemeClr val="dk1"/>
              </a:solidFill>
              <a:latin typeface="Arial"/>
              <a:ea typeface="Arial"/>
              <a:cs typeface="Arial"/>
              <a:sym typeface="Arial"/>
            </a:endParaRPr>
          </a:p>
        </p:txBody>
      </p:sp>
      <p:sp>
        <p:nvSpPr>
          <p:cNvPr id="893" name="Google Shape;893;p38"/>
          <p:cNvSpPr txBox="1"/>
          <p:nvPr/>
        </p:nvSpPr>
        <p:spPr>
          <a:xfrm>
            <a:off x="0" y="-606"/>
            <a:ext cx="4004841"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id="898" name="Google Shape;898;p89"/>
          <p:cNvPicPr preferRelativeResize="0"/>
          <p:nvPr/>
        </p:nvPicPr>
        <p:blipFill rotWithShape="1">
          <a:blip r:embed="rId3">
            <a:alphaModFix/>
          </a:blip>
          <a:srcRect b="0" l="0" r="0" t="0"/>
          <a:stretch/>
        </p:blipFill>
        <p:spPr>
          <a:xfrm>
            <a:off x="1349172" y="1690964"/>
            <a:ext cx="5939718" cy="3862280"/>
          </a:xfrm>
          <a:prstGeom prst="rect">
            <a:avLst/>
          </a:prstGeom>
          <a:noFill/>
          <a:ln>
            <a:noFill/>
          </a:ln>
        </p:spPr>
      </p:pic>
      <p:sp>
        <p:nvSpPr>
          <p:cNvPr id="899" name="Google Shape;899;p89"/>
          <p:cNvSpPr txBox="1"/>
          <p:nvPr/>
        </p:nvSpPr>
        <p:spPr>
          <a:xfrm>
            <a:off x="0" y="-606"/>
            <a:ext cx="4004841" cy="621401"/>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Introduzione al cloud computing (4)</a:t>
            </a:r>
            <a:endParaRPr/>
          </a:p>
        </p:txBody>
      </p:sp>
      <p:sp>
        <p:nvSpPr>
          <p:cNvPr id="900" name="Google Shape;900;p89"/>
          <p:cNvSpPr txBox="1"/>
          <p:nvPr/>
        </p:nvSpPr>
        <p:spPr>
          <a:xfrm>
            <a:off x="355088" y="848102"/>
            <a:ext cx="32339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chemeClr val="dk2"/>
                </a:solidFill>
                <a:latin typeface="Arial"/>
                <a:ea typeface="Arial"/>
                <a:cs typeface="Arial"/>
                <a:sym typeface="Arial"/>
              </a:rPr>
              <a:t>E’ tutta una questione di costi</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0"/>
          <p:cNvSpPr txBox="1"/>
          <p:nvPr/>
        </p:nvSpPr>
        <p:spPr>
          <a:xfrm>
            <a:off x="0" y="18115"/>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Architettura del Cloud (4)</a:t>
            </a:r>
            <a:endParaRPr/>
          </a:p>
        </p:txBody>
      </p:sp>
      <p:sp>
        <p:nvSpPr>
          <p:cNvPr id="906" name="Google Shape;906;p90"/>
          <p:cNvSpPr txBox="1"/>
          <p:nvPr/>
        </p:nvSpPr>
        <p:spPr>
          <a:xfrm>
            <a:off x="668654" y="1395204"/>
            <a:ext cx="7560945"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chemeClr val="dk1"/>
                </a:solidFill>
                <a:latin typeface="Arial"/>
                <a:ea typeface="Arial"/>
                <a:cs typeface="Arial"/>
                <a:sym typeface="Arial"/>
              </a:rPr>
              <a:t>Outsourcing dell’hardware, oltre a CPU, </a:t>
            </a:r>
            <a:r>
              <a:rPr b="0" i="0" lang="it-IT" sz="1400" u="none" cap="none" strike="noStrike">
                <a:solidFill>
                  <a:schemeClr val="dk1"/>
                </a:solidFill>
                <a:latin typeface="Arial"/>
                <a:ea typeface="Arial"/>
                <a:cs typeface="Arial"/>
                <a:sym typeface="Arial"/>
              </a:rPr>
              <a:t>include</a:t>
            </a:r>
            <a:r>
              <a:rPr b="0" i="0" lang="it-IT" sz="1400" u="none" cap="none" strike="noStrike">
                <a:solidFill>
                  <a:schemeClr val="dk1"/>
                </a:solidFill>
                <a:latin typeface="Arial"/>
                <a:ea typeface="Arial"/>
                <a:cs typeface="Arial"/>
                <a:sym typeface="Arial"/>
              </a:rPr>
              <a:t> l’alimentazione, il condizionamento, la</a:t>
            </a:r>
            <a:endParaRPr/>
          </a:p>
          <a:p>
            <a:pPr indent="0" lvl="0" marL="0" marR="0" rtl="0" algn="l">
              <a:lnSpc>
                <a:spcPct val="100000"/>
              </a:lnSpc>
              <a:spcBef>
                <a:spcPts val="0"/>
              </a:spcBef>
              <a:spcAft>
                <a:spcPts val="0"/>
              </a:spcAft>
              <a:buNone/>
            </a:pPr>
            <a:r>
              <a:rPr b="0" i="0" lang="it-IT" sz="1400" u="none" cap="none" strike="noStrike">
                <a:solidFill>
                  <a:schemeClr val="dk1"/>
                </a:solidFill>
                <a:latin typeface="Arial"/>
                <a:ea typeface="Arial"/>
                <a:cs typeface="Arial"/>
                <a:sym typeface="Arial"/>
              </a:rPr>
              <a:t>connessione di rete e lo storage</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it-IT" sz="1400" u="none" cap="none" strike="noStrike">
                <a:solidFill>
                  <a:schemeClr val="dk1"/>
                </a:solidFill>
                <a:latin typeface="Arial"/>
                <a:ea typeface="Arial"/>
                <a:cs typeface="Arial"/>
                <a:sym typeface="Arial"/>
              </a:rPr>
              <a:t>Il resto è a nostro carico: gestone SO, software di base, DB, web server, loadbalance,</a:t>
            </a:r>
            <a:endParaRPr/>
          </a:p>
          <a:p>
            <a:pPr indent="0" lvl="0" marL="0" marR="0" rtl="0" algn="l">
              <a:lnSpc>
                <a:spcPct val="100000"/>
              </a:lnSpc>
              <a:spcBef>
                <a:spcPts val="0"/>
              </a:spcBef>
              <a:spcAft>
                <a:spcPts val="0"/>
              </a:spcAft>
              <a:buNone/>
            </a:pPr>
            <a:r>
              <a:rPr b="0" i="0" lang="it-IT" sz="1400" u="none" cap="none" strike="noStrike">
                <a:solidFill>
                  <a:schemeClr val="dk1"/>
                </a:solidFill>
                <a:latin typeface="Arial"/>
                <a:ea typeface="Arial"/>
                <a:cs typeface="Arial"/>
                <a:sym typeface="Arial"/>
              </a:rPr>
              <a:t>monitoring / logging, SW upgrades / pacthes, security, licenze, etc.</a:t>
            </a:r>
            <a:endParaRPr b="0" i="0" sz="1400" u="none" cap="none" strike="noStrike">
              <a:solidFill>
                <a:schemeClr val="dk1"/>
              </a:solidFill>
              <a:latin typeface="Arial"/>
              <a:ea typeface="Arial"/>
              <a:cs typeface="Arial"/>
              <a:sym typeface="Arial"/>
            </a:endParaRPr>
          </a:p>
        </p:txBody>
      </p:sp>
      <p:sp>
        <p:nvSpPr>
          <p:cNvPr id="907" name="Google Shape;907;p90"/>
          <p:cNvSpPr txBox="1"/>
          <p:nvPr/>
        </p:nvSpPr>
        <p:spPr>
          <a:xfrm>
            <a:off x="274320" y="685800"/>
            <a:ext cx="47777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Infrastructure as a Service</a:t>
            </a:r>
            <a:endParaRPr/>
          </a:p>
        </p:txBody>
      </p:sp>
      <p:pic>
        <p:nvPicPr>
          <p:cNvPr id="908" name="Google Shape;908;p90"/>
          <p:cNvPicPr preferRelativeResize="0"/>
          <p:nvPr/>
        </p:nvPicPr>
        <p:blipFill rotWithShape="1">
          <a:blip r:embed="rId3">
            <a:alphaModFix/>
          </a:blip>
          <a:srcRect b="0" l="0" r="0" t="0"/>
          <a:stretch/>
        </p:blipFill>
        <p:spPr>
          <a:xfrm>
            <a:off x="777241" y="2805347"/>
            <a:ext cx="1148584" cy="1328279"/>
          </a:xfrm>
          <a:prstGeom prst="rect">
            <a:avLst/>
          </a:prstGeom>
          <a:noFill/>
          <a:ln>
            <a:noFill/>
          </a:ln>
        </p:spPr>
      </p:pic>
      <p:pic>
        <p:nvPicPr>
          <p:cNvPr id="909" name="Google Shape;909;p90"/>
          <p:cNvPicPr preferRelativeResize="0"/>
          <p:nvPr/>
        </p:nvPicPr>
        <p:blipFill rotWithShape="1">
          <a:blip r:embed="rId4">
            <a:alphaModFix/>
          </a:blip>
          <a:srcRect b="0" l="0" r="0" t="0"/>
          <a:stretch/>
        </p:blipFill>
        <p:spPr>
          <a:xfrm>
            <a:off x="3291840" y="3429000"/>
            <a:ext cx="4846320" cy="3050432"/>
          </a:xfrm>
          <a:prstGeom prst="rect">
            <a:avLst/>
          </a:prstGeom>
          <a:noFill/>
          <a:ln>
            <a:noFill/>
          </a:ln>
        </p:spPr>
      </p:pic>
      <p:sp>
        <p:nvSpPr>
          <p:cNvPr id="910" name="Google Shape;910;p90"/>
          <p:cNvSpPr txBox="1"/>
          <p:nvPr/>
        </p:nvSpPr>
        <p:spPr>
          <a:xfrm>
            <a:off x="480060" y="4843982"/>
            <a:ext cx="19316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1C2A63"/>
                </a:solidFill>
                <a:latin typeface="Calibri"/>
                <a:ea typeface="Calibri"/>
                <a:cs typeface="Calibri"/>
                <a:sym typeface="Calibri"/>
              </a:rPr>
              <a:t>Cosa si vede con l’IaaS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descr="Create and share dashboards that visualize data in Azure Monitor Logs -  Azure Monitor | Azure Docs" id="915" name="Google Shape;915;p91"/>
          <p:cNvPicPr preferRelativeResize="0"/>
          <p:nvPr/>
        </p:nvPicPr>
        <p:blipFill rotWithShape="1">
          <a:blip r:embed="rId3">
            <a:alphaModFix/>
          </a:blip>
          <a:srcRect b="0" l="0" r="0" t="0"/>
          <a:stretch/>
        </p:blipFill>
        <p:spPr>
          <a:xfrm>
            <a:off x="1240386" y="1688465"/>
            <a:ext cx="6417714" cy="3855085"/>
          </a:xfrm>
          <a:prstGeom prst="rect">
            <a:avLst/>
          </a:prstGeom>
          <a:noFill/>
          <a:ln>
            <a:noFill/>
          </a:ln>
        </p:spPr>
      </p:pic>
      <p:sp>
        <p:nvSpPr>
          <p:cNvPr id="916" name="Google Shape;916;p91"/>
          <p:cNvSpPr txBox="1"/>
          <p:nvPr/>
        </p:nvSpPr>
        <p:spPr>
          <a:xfrm>
            <a:off x="0" y="18115"/>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Architettura del Cloud (4)</a:t>
            </a:r>
            <a:endParaRPr/>
          </a:p>
        </p:txBody>
      </p:sp>
      <p:sp>
        <p:nvSpPr>
          <p:cNvPr id="917" name="Google Shape;917;p91"/>
          <p:cNvSpPr txBox="1"/>
          <p:nvPr/>
        </p:nvSpPr>
        <p:spPr>
          <a:xfrm>
            <a:off x="3606165" y="5786197"/>
            <a:ext cx="19316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it-IT" sz="1400" u="none" cap="none" strike="noStrike">
                <a:solidFill>
                  <a:srgbClr val="1C2A63"/>
                </a:solidFill>
                <a:latin typeface="Calibri"/>
                <a:ea typeface="Calibri"/>
                <a:cs typeface="Calibri"/>
                <a:sym typeface="Calibri"/>
              </a:rPr>
              <a:t>Pannello di controllo</a:t>
            </a:r>
            <a:endParaRPr b="0" i="0" sz="1400" u="none" cap="none" strike="noStrike">
              <a:solidFill>
                <a:srgbClr val="000000"/>
              </a:solidFill>
              <a:latin typeface="Arial"/>
              <a:ea typeface="Arial"/>
              <a:cs typeface="Arial"/>
              <a:sym typeface="Arial"/>
            </a:endParaRPr>
          </a:p>
        </p:txBody>
      </p:sp>
      <p:sp>
        <p:nvSpPr>
          <p:cNvPr id="918" name="Google Shape;918;p91"/>
          <p:cNvSpPr txBox="1"/>
          <p:nvPr/>
        </p:nvSpPr>
        <p:spPr>
          <a:xfrm>
            <a:off x="274320" y="685800"/>
            <a:ext cx="47777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Infrastructure as a Service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92"/>
          <p:cNvSpPr txBox="1"/>
          <p:nvPr/>
        </p:nvSpPr>
        <p:spPr>
          <a:xfrm>
            <a:off x="548640" y="1683543"/>
            <a:ext cx="8046720" cy="36933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I tre componenti principali sono:</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Macchine Virtuali (VM):</a:t>
            </a:r>
            <a:r>
              <a:rPr b="0" i="0" lang="it-IT" sz="1800" u="none" cap="none" strike="noStrike">
                <a:solidFill>
                  <a:srgbClr val="000000"/>
                </a:solidFill>
                <a:latin typeface="Arial"/>
                <a:ea typeface="Arial"/>
                <a:cs typeface="Arial"/>
                <a:sym typeface="Arial"/>
              </a:rPr>
              <a:t> Sono dei veri e propri computer che vivono nel cloud. Potete scegliere che sistema operativo installare (Windows, Linux), quanta potenza di calcolo (CPU), quanta memoria (RAM) e quanto spazio di archiviazione dare alla vostra VM. È come assemblare un PC su un sito web, ma invece di riceverlo a casa, lo usate tramite Internet.</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Archiviazione (Storage):</a:t>
            </a:r>
            <a:r>
              <a:rPr b="0" i="0" lang="it-IT" sz="1800" u="none" cap="none" strike="noStrike">
                <a:solidFill>
                  <a:srgbClr val="000000"/>
                </a:solidFill>
                <a:latin typeface="Arial"/>
                <a:ea typeface="Arial"/>
                <a:cs typeface="Arial"/>
                <a:sym typeface="Arial"/>
              </a:rPr>
              <a:t> È come un hard disk esterno infinito nel cloud. Potete salvare qualsiasi tipo di dato: documenti, foto, video, backup del vostro computer, i file di un'applicazione, ecc. </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Rete (Networking):</a:t>
            </a:r>
            <a:r>
              <a:rPr b="0" i="0" lang="it-IT" sz="1800" u="none" cap="none" strike="noStrike">
                <a:solidFill>
                  <a:srgbClr val="000000"/>
                </a:solidFill>
                <a:latin typeface="Arial"/>
                <a:ea typeface="Arial"/>
                <a:cs typeface="Arial"/>
                <a:sym typeface="Arial"/>
              </a:rPr>
              <a:t> Microsoft Azure vi fornisce tutti gli strumenti per far comunicare le vostre macchine virtuali tra loro e con Internet in modo sicuro. Potete creare reti private virtuali, impostare regole di accesso (firewall) e molto altro.</a:t>
            </a:r>
            <a:endParaRPr/>
          </a:p>
        </p:txBody>
      </p:sp>
      <p:sp>
        <p:nvSpPr>
          <p:cNvPr id="924" name="Google Shape;924;p92"/>
          <p:cNvSpPr txBox="1"/>
          <p:nvPr/>
        </p:nvSpPr>
        <p:spPr>
          <a:xfrm>
            <a:off x="0" y="18115"/>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Architettura del Cloud (4)</a:t>
            </a:r>
            <a:endParaRPr/>
          </a:p>
        </p:txBody>
      </p:sp>
      <p:sp>
        <p:nvSpPr>
          <p:cNvPr id="925" name="Google Shape;925;p92"/>
          <p:cNvSpPr txBox="1"/>
          <p:nvPr/>
        </p:nvSpPr>
        <p:spPr>
          <a:xfrm>
            <a:off x="228600" y="600843"/>
            <a:ext cx="47777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Infrastructure as a Service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93"/>
          <p:cNvSpPr txBox="1"/>
          <p:nvPr/>
        </p:nvSpPr>
        <p:spPr>
          <a:xfrm>
            <a:off x="491490" y="1112699"/>
            <a:ext cx="8161020" cy="50783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Perché un'azienda o uno sviluppatore dovrebbe usare Azure IaaS invece di comprarsi i propri computer?</a:t>
            </a:r>
            <a:endParaRPr/>
          </a:p>
          <a:p>
            <a:pPr indent="-342900" lvl="0" marL="342900" marR="0" rtl="0" algn="l">
              <a:lnSpc>
                <a:spcPct val="100000"/>
              </a:lnSpc>
              <a:spcBef>
                <a:spcPts val="0"/>
              </a:spcBef>
              <a:spcAft>
                <a:spcPts val="0"/>
              </a:spcAft>
              <a:buClr>
                <a:srgbClr val="000000"/>
              </a:buClr>
              <a:buSzPts val="1800"/>
              <a:buFont typeface="Arial"/>
              <a:buAutoNum type="arabicPeriod"/>
            </a:pPr>
            <a:r>
              <a:rPr b="1" i="0" lang="it-IT" sz="1800" u="none" cap="none" strike="noStrike">
                <a:solidFill>
                  <a:srgbClr val="000000"/>
                </a:solidFill>
                <a:latin typeface="Arial"/>
                <a:ea typeface="Arial"/>
                <a:cs typeface="Arial"/>
                <a:sym typeface="Arial"/>
              </a:rPr>
              <a:t>Flessibilità e Scalabilità:</a:t>
            </a:r>
            <a:r>
              <a:rPr b="0" i="0" lang="it-IT" sz="1800" u="none" cap="none" strike="noStrike">
                <a:solidFill>
                  <a:srgbClr val="000000"/>
                </a:solidFill>
                <a:latin typeface="Arial"/>
                <a:ea typeface="Arial"/>
                <a:cs typeface="Arial"/>
                <a:sym typeface="Arial"/>
              </a:rPr>
              <a:t> Con Azure, se un'azienda si aspetta un picco di traffico, può "noleggiare" 100 computer in più con un click per quel giorno e poi spegnerli il giorno dopo. Questa capacità di adattare le risorse in tempo reale si chiama </a:t>
            </a:r>
            <a:r>
              <a:rPr b="1" i="0" lang="it-IT" sz="1800" u="none" cap="none" strike="noStrike">
                <a:solidFill>
                  <a:srgbClr val="000000"/>
                </a:solidFill>
                <a:latin typeface="Arial"/>
                <a:ea typeface="Arial"/>
                <a:cs typeface="Arial"/>
                <a:sym typeface="Arial"/>
              </a:rPr>
              <a:t>scalabilità.</a:t>
            </a:r>
            <a:endParaRPr b="0" i="0" sz="18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1" i="0" lang="it-IT" sz="1800" u="none" cap="none" strike="noStrike">
                <a:solidFill>
                  <a:srgbClr val="000000"/>
                </a:solidFill>
                <a:latin typeface="Arial"/>
                <a:ea typeface="Arial"/>
                <a:cs typeface="Arial"/>
                <a:sym typeface="Arial"/>
              </a:rPr>
              <a:t>Costi Ridotti (Paghi solo per quello che usi):</a:t>
            </a:r>
            <a:r>
              <a:rPr b="0" i="0" lang="it-IT" sz="1800" u="none" cap="none" strike="noStrike">
                <a:solidFill>
                  <a:srgbClr val="000000"/>
                </a:solidFill>
                <a:latin typeface="Arial"/>
                <a:ea typeface="Arial"/>
                <a:cs typeface="Arial"/>
                <a:sym typeface="Arial"/>
              </a:rPr>
              <a:t> Comprare e mantenere un server è molto costoso (e consuma tanta energia!). Con il modello IaaS, paghi solo per il tempo in cui le tue macchine virtuali sono accese. È come pagare la luce solo quando l'interruttore è su ON. Questo modello si chiama </a:t>
            </a:r>
            <a:r>
              <a:rPr b="1" i="0" lang="it-IT" sz="1800" u="none" cap="none" strike="noStrike">
                <a:solidFill>
                  <a:srgbClr val="000000"/>
                </a:solidFill>
                <a:latin typeface="Arial"/>
                <a:ea typeface="Arial"/>
                <a:cs typeface="Arial"/>
                <a:sym typeface="Arial"/>
              </a:rPr>
              <a:t>Pay-as-you-go</a:t>
            </a:r>
            <a:r>
              <a:rPr b="0" i="0" lang="it-IT" sz="1800" u="none" cap="none" strike="noStrike">
                <a:solidFill>
                  <a:srgbClr val="000000"/>
                </a:solidFill>
                <a:latin typeface="Arial"/>
                <a:ea typeface="Arial"/>
                <a:cs typeface="Arial"/>
                <a:sym typeface="Arial"/>
              </a:rPr>
              <a:t>.</a:t>
            </a:r>
            <a:endParaRPr/>
          </a:p>
          <a:p>
            <a:pPr indent="-342900" lvl="0" marL="342900" marR="0" rtl="0" algn="l">
              <a:lnSpc>
                <a:spcPct val="100000"/>
              </a:lnSpc>
              <a:spcBef>
                <a:spcPts val="0"/>
              </a:spcBef>
              <a:spcAft>
                <a:spcPts val="0"/>
              </a:spcAft>
              <a:buClr>
                <a:srgbClr val="000000"/>
              </a:buClr>
              <a:buSzPts val="1800"/>
              <a:buFont typeface="Arial"/>
              <a:buAutoNum type="arabicPeriod"/>
            </a:pPr>
            <a:r>
              <a:rPr b="1" i="0" lang="it-IT" sz="1800" u="none" cap="none" strike="noStrike">
                <a:solidFill>
                  <a:srgbClr val="000000"/>
                </a:solidFill>
                <a:latin typeface="Arial"/>
                <a:ea typeface="Arial"/>
                <a:cs typeface="Arial"/>
                <a:sym typeface="Arial"/>
              </a:rPr>
              <a:t>Velocità:</a:t>
            </a:r>
            <a:r>
              <a:rPr b="0" i="0" lang="it-IT" sz="1800" u="none" cap="none" strike="noStrike">
                <a:solidFill>
                  <a:srgbClr val="000000"/>
                </a:solidFill>
                <a:latin typeface="Arial"/>
                <a:ea typeface="Arial"/>
                <a:cs typeface="Arial"/>
                <a:sym typeface="Arial"/>
              </a:rPr>
              <a:t> Creare una nuova macchina virtuale su Azure richiede pochi minuti. Comprare, installare e configurare un server fisico può richiedere settimane.</a:t>
            </a:r>
            <a:endParaRPr/>
          </a:p>
          <a:p>
            <a:pPr indent="-342900" lvl="0" marL="342900" marR="0" rtl="0" algn="l">
              <a:lnSpc>
                <a:spcPct val="100000"/>
              </a:lnSpc>
              <a:spcBef>
                <a:spcPts val="0"/>
              </a:spcBef>
              <a:spcAft>
                <a:spcPts val="0"/>
              </a:spcAft>
              <a:buClr>
                <a:srgbClr val="000000"/>
              </a:buClr>
              <a:buSzPts val="1800"/>
              <a:buFont typeface="Arial"/>
              <a:buAutoNum type="arabicPeriod"/>
            </a:pPr>
            <a:r>
              <a:rPr b="1" i="0" lang="it-IT" sz="1800" u="none" cap="none" strike="noStrike">
                <a:solidFill>
                  <a:srgbClr val="000000"/>
                </a:solidFill>
                <a:latin typeface="Arial"/>
                <a:ea typeface="Arial"/>
                <a:cs typeface="Arial"/>
                <a:sym typeface="Arial"/>
              </a:rPr>
              <a:t>Sicurezza e Affidabilità:</a:t>
            </a:r>
            <a:r>
              <a:rPr b="0" i="0" lang="it-IT" sz="1800" u="none" cap="none" strike="noStrike">
                <a:solidFill>
                  <a:srgbClr val="000000"/>
                </a:solidFill>
                <a:latin typeface="Arial"/>
                <a:ea typeface="Arial"/>
                <a:cs typeface="Arial"/>
                <a:sym typeface="Arial"/>
              </a:rPr>
              <a:t> I data center di Microsoft sono tra i posti più sicuri al mondo, protetti da disastri naturali e attacchi informatici. Microsoft si occupa di tutta la manutenzione fisica, voi dovete solo pensare al vostro software.</a:t>
            </a:r>
            <a:endParaRPr/>
          </a:p>
        </p:txBody>
      </p:sp>
      <p:sp>
        <p:nvSpPr>
          <p:cNvPr id="931" name="Google Shape;931;p93"/>
          <p:cNvSpPr txBox="1"/>
          <p:nvPr/>
        </p:nvSpPr>
        <p:spPr>
          <a:xfrm>
            <a:off x="228600" y="600843"/>
            <a:ext cx="47777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Infrastructure as a Service</a:t>
            </a:r>
            <a:endParaRPr/>
          </a:p>
        </p:txBody>
      </p:sp>
      <p:sp>
        <p:nvSpPr>
          <p:cNvPr id="932" name="Google Shape;932;p93"/>
          <p:cNvSpPr txBox="1"/>
          <p:nvPr/>
        </p:nvSpPr>
        <p:spPr>
          <a:xfrm>
            <a:off x="0" y="18115"/>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Architettura del Cloud (4)</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94"/>
          <p:cNvSpPr/>
          <p:nvPr/>
        </p:nvSpPr>
        <p:spPr>
          <a:xfrm>
            <a:off x="1120140" y="1788080"/>
            <a:ext cx="7092462" cy="3693319"/>
          </a:xfrm>
          <a:prstGeom prst="rect">
            <a:avLst/>
          </a:prstGeom>
          <a:noFill/>
          <a:ln>
            <a:noFill/>
          </a:ln>
        </p:spPr>
        <p:txBody>
          <a:bodyPr anchorCtr="0" anchor="ctr"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Arial"/>
                <a:ea typeface="Arial"/>
                <a:cs typeface="Arial"/>
                <a:sym typeface="Arial"/>
              </a:rPr>
              <a:t>Ospitare un sito web o un'app:</a:t>
            </a:r>
            <a:r>
              <a:rPr b="0" i="0" lang="it-IT" sz="1800" u="none" cap="none" strike="noStrike">
                <a:solidFill>
                  <a:schemeClr val="dk1"/>
                </a:solidFill>
                <a:latin typeface="Arial"/>
                <a:ea typeface="Arial"/>
                <a:cs typeface="Arial"/>
                <a:sym typeface="Arial"/>
              </a:rPr>
              <a:t> Un'azienda può far girare il proprio sito web su una macchina virtuale Azure invece che su un server nel proprio ufficio.</a:t>
            </a:r>
            <a:endParaRPr/>
          </a:p>
          <a:p>
            <a:pPr indent="-114300" lvl="0" marL="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Arial"/>
                <a:ea typeface="Arial"/>
                <a:cs typeface="Arial"/>
                <a:sym typeface="Arial"/>
              </a:rPr>
              <a:t>Gaming Online:</a:t>
            </a:r>
            <a:r>
              <a:rPr b="0" i="0" lang="it-IT" sz="1800" u="none" cap="none" strike="noStrike">
                <a:solidFill>
                  <a:schemeClr val="dk1"/>
                </a:solidFill>
                <a:latin typeface="Arial"/>
                <a:ea typeface="Arial"/>
                <a:cs typeface="Arial"/>
                <a:sym typeface="Arial"/>
              </a:rPr>
              <a:t> Le società di videogiochi usano migliaia di macchine virtuali sparse per il mondo per far giocare milioni di persone contemporaneamente senza lag.</a:t>
            </a:r>
            <a:endParaRPr/>
          </a:p>
          <a:p>
            <a:pPr indent="-114300" lvl="0" marL="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Arial"/>
                <a:ea typeface="Arial"/>
                <a:cs typeface="Arial"/>
                <a:sym typeface="Arial"/>
              </a:rPr>
              <a:t>Test e Sviluppo:</a:t>
            </a:r>
            <a:r>
              <a:rPr b="0" i="0" lang="it-IT" sz="1800" u="none" cap="none" strike="noStrike">
                <a:solidFill>
                  <a:schemeClr val="dk1"/>
                </a:solidFill>
                <a:latin typeface="Arial"/>
                <a:ea typeface="Arial"/>
                <a:cs typeface="Arial"/>
                <a:sym typeface="Arial"/>
              </a:rPr>
              <a:t> Uno sviluppatore può creare rapidamente una macchina virtuale per testare un nuovo programma e poi cancellarla quando ha finito, pagando solo per poche ore di utilizzo.</a:t>
            </a:r>
            <a:endParaRPr/>
          </a:p>
          <a:p>
            <a:pPr indent="-114300" lvl="0" marL="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Arial"/>
                <a:ea typeface="Arial"/>
                <a:cs typeface="Arial"/>
                <a:sym typeface="Arial"/>
              </a:rPr>
              <a:t>Backup e Disaster Recovery:</a:t>
            </a:r>
            <a:r>
              <a:rPr b="0" i="0" lang="it-IT" sz="1800" u="none" cap="none" strike="noStrike">
                <a:solidFill>
                  <a:schemeClr val="dk1"/>
                </a:solidFill>
                <a:latin typeface="Arial"/>
                <a:ea typeface="Arial"/>
                <a:cs typeface="Arial"/>
                <a:sym typeface="Arial"/>
              </a:rPr>
              <a:t> Un'azienda può salvare una copia di tutti i suoi dati importanti nello storage di Azure. Se un incendio distrugge i loro uffici, i dati sono al sicuro nel cloud e possono essere recuperati.</a:t>
            </a:r>
            <a:endParaRPr/>
          </a:p>
        </p:txBody>
      </p:sp>
      <p:sp>
        <p:nvSpPr>
          <p:cNvPr id="938" name="Google Shape;938;p94"/>
          <p:cNvSpPr txBox="1"/>
          <p:nvPr/>
        </p:nvSpPr>
        <p:spPr>
          <a:xfrm>
            <a:off x="0" y="18115"/>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Architettura del Cloud (4)</a:t>
            </a:r>
            <a:endParaRPr/>
          </a:p>
        </p:txBody>
      </p:sp>
      <p:sp>
        <p:nvSpPr>
          <p:cNvPr id="939" name="Google Shape;939;p94"/>
          <p:cNvSpPr txBox="1"/>
          <p:nvPr/>
        </p:nvSpPr>
        <p:spPr>
          <a:xfrm>
            <a:off x="228600" y="600843"/>
            <a:ext cx="47777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Infrastructure as a Service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5273756707_0_6"/>
          <p:cNvSpPr txBox="1"/>
          <p:nvPr/>
        </p:nvSpPr>
        <p:spPr>
          <a:xfrm>
            <a:off x="10470" y="518867"/>
            <a:ext cx="431063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sng" cap="none" strike="noStrike">
                <a:solidFill>
                  <a:schemeClr val="dk1"/>
                </a:solidFill>
                <a:latin typeface="Calibri"/>
                <a:ea typeface="Calibri"/>
                <a:cs typeface="Calibri"/>
                <a:sym typeface="Calibri"/>
              </a:rPr>
              <a:t>Operatori (aritmetici, logici, bitwise)</a:t>
            </a:r>
            <a:endParaRPr b="0" i="0" sz="1800" u="sng" cap="none" strike="noStrike">
              <a:solidFill>
                <a:schemeClr val="dk1"/>
              </a:solidFill>
              <a:latin typeface="Calibri"/>
              <a:ea typeface="Calibri"/>
              <a:cs typeface="Calibri"/>
              <a:sym typeface="Calibri"/>
            </a:endParaRPr>
          </a:p>
        </p:txBody>
      </p:sp>
      <p:pic>
        <p:nvPicPr>
          <p:cNvPr id="155" name="Google Shape;155;g35273756707_0_6"/>
          <p:cNvPicPr preferRelativeResize="0"/>
          <p:nvPr/>
        </p:nvPicPr>
        <p:blipFill rotWithShape="1">
          <a:blip r:embed="rId3">
            <a:alphaModFix/>
          </a:blip>
          <a:srcRect b="0" l="0" r="0" t="0"/>
          <a:stretch/>
        </p:blipFill>
        <p:spPr>
          <a:xfrm>
            <a:off x="4217680" y="1639026"/>
            <a:ext cx="4352925" cy="1685925"/>
          </a:xfrm>
          <a:prstGeom prst="rect">
            <a:avLst/>
          </a:prstGeom>
          <a:noFill/>
          <a:ln>
            <a:noFill/>
          </a:ln>
        </p:spPr>
      </p:pic>
      <p:pic>
        <p:nvPicPr>
          <p:cNvPr id="156" name="Google Shape;156;g35273756707_0_6"/>
          <p:cNvPicPr preferRelativeResize="0"/>
          <p:nvPr/>
        </p:nvPicPr>
        <p:blipFill rotWithShape="1">
          <a:blip r:embed="rId4">
            <a:alphaModFix/>
          </a:blip>
          <a:srcRect b="0" l="0" r="0" t="0"/>
          <a:stretch/>
        </p:blipFill>
        <p:spPr>
          <a:xfrm>
            <a:off x="563388" y="1627886"/>
            <a:ext cx="1704975" cy="1504950"/>
          </a:xfrm>
          <a:prstGeom prst="rect">
            <a:avLst/>
          </a:prstGeom>
          <a:noFill/>
          <a:ln>
            <a:noFill/>
          </a:ln>
        </p:spPr>
      </p:pic>
      <p:sp>
        <p:nvSpPr>
          <p:cNvPr id="157" name="Google Shape;157;g35273756707_0_6"/>
          <p:cNvSpPr txBox="1"/>
          <p:nvPr/>
        </p:nvSpPr>
        <p:spPr>
          <a:xfrm>
            <a:off x="4138516" y="1206934"/>
            <a:ext cx="189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Aritmetica di base</a:t>
            </a:r>
            <a:endParaRPr b="1" i="0" sz="1400" u="none" cap="none" strike="noStrike">
              <a:solidFill>
                <a:srgbClr val="000000"/>
              </a:solidFill>
              <a:latin typeface="Arial"/>
              <a:ea typeface="Arial"/>
              <a:cs typeface="Arial"/>
              <a:sym typeface="Arial"/>
            </a:endParaRPr>
          </a:p>
        </p:txBody>
      </p:sp>
      <p:sp>
        <p:nvSpPr>
          <p:cNvPr id="158" name="Google Shape;158;g35273756707_0_6"/>
          <p:cNvSpPr txBox="1"/>
          <p:nvPr/>
        </p:nvSpPr>
        <p:spPr>
          <a:xfrm>
            <a:off x="472953" y="1209800"/>
            <a:ext cx="148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Assegnazione</a:t>
            </a:r>
            <a:endParaRPr b="1" i="0" sz="1400" u="none" cap="none" strike="noStrike">
              <a:solidFill>
                <a:srgbClr val="000000"/>
              </a:solidFill>
              <a:latin typeface="Arial"/>
              <a:ea typeface="Arial"/>
              <a:cs typeface="Arial"/>
              <a:sym typeface="Arial"/>
            </a:endParaRPr>
          </a:p>
        </p:txBody>
      </p:sp>
      <p:pic>
        <p:nvPicPr>
          <p:cNvPr id="159" name="Google Shape;159;g35273756707_0_6"/>
          <p:cNvPicPr preferRelativeResize="0"/>
          <p:nvPr/>
        </p:nvPicPr>
        <p:blipFill rotWithShape="1">
          <a:blip r:embed="rId5">
            <a:alphaModFix/>
          </a:blip>
          <a:srcRect b="0" l="0" r="0" t="0"/>
          <a:stretch/>
        </p:blipFill>
        <p:spPr>
          <a:xfrm>
            <a:off x="640501" y="4437929"/>
            <a:ext cx="3714750" cy="1695450"/>
          </a:xfrm>
          <a:prstGeom prst="rect">
            <a:avLst/>
          </a:prstGeom>
          <a:noFill/>
          <a:ln>
            <a:noFill/>
          </a:ln>
        </p:spPr>
      </p:pic>
      <p:sp>
        <p:nvSpPr>
          <p:cNvPr id="160" name="Google Shape;160;g35273756707_0_6"/>
          <p:cNvSpPr txBox="1"/>
          <p:nvPr/>
        </p:nvSpPr>
        <p:spPr>
          <a:xfrm>
            <a:off x="523997" y="4009145"/>
            <a:ext cx="189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Confronto</a:t>
            </a:r>
            <a:endParaRPr b="1" i="0" sz="1400" u="none" cap="none" strike="noStrike">
              <a:solidFill>
                <a:srgbClr val="000000"/>
              </a:solidFill>
              <a:latin typeface="Arial"/>
              <a:ea typeface="Arial"/>
              <a:cs typeface="Arial"/>
              <a:sym typeface="Arial"/>
            </a:endParaRPr>
          </a:p>
        </p:txBody>
      </p:sp>
      <p:pic>
        <p:nvPicPr>
          <p:cNvPr id="161" name="Google Shape;161;g35273756707_0_6"/>
          <p:cNvPicPr preferRelativeResize="0"/>
          <p:nvPr/>
        </p:nvPicPr>
        <p:blipFill rotWithShape="1">
          <a:blip r:embed="rId6">
            <a:alphaModFix/>
          </a:blip>
          <a:srcRect b="0" l="0" r="0" t="0"/>
          <a:stretch/>
        </p:blipFill>
        <p:spPr>
          <a:xfrm>
            <a:off x="4788750" y="4495513"/>
            <a:ext cx="3600450" cy="1343025"/>
          </a:xfrm>
          <a:prstGeom prst="rect">
            <a:avLst/>
          </a:prstGeom>
          <a:noFill/>
          <a:ln>
            <a:noFill/>
          </a:ln>
        </p:spPr>
      </p:pic>
      <p:sp>
        <p:nvSpPr>
          <p:cNvPr id="162" name="Google Shape;162;g35273756707_0_6"/>
          <p:cNvSpPr txBox="1"/>
          <p:nvPr/>
        </p:nvSpPr>
        <p:spPr>
          <a:xfrm>
            <a:off x="4788750" y="4095325"/>
            <a:ext cx="189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none" cap="none" strike="noStrike">
                <a:solidFill>
                  <a:srgbClr val="000000"/>
                </a:solidFill>
                <a:latin typeface="Arial"/>
                <a:ea typeface="Arial"/>
                <a:cs typeface="Arial"/>
                <a:sym typeface="Arial"/>
              </a:rPr>
              <a:t>Logica</a:t>
            </a:r>
            <a:endParaRPr b="1" i="0" sz="1400" u="none" cap="none" strike="noStrike">
              <a:solidFill>
                <a:srgbClr val="000000"/>
              </a:solidFill>
              <a:latin typeface="Arial"/>
              <a:ea typeface="Arial"/>
              <a:cs typeface="Arial"/>
              <a:sym typeface="Arial"/>
            </a:endParaRPr>
          </a:p>
        </p:txBody>
      </p:sp>
      <p:sp>
        <p:nvSpPr>
          <p:cNvPr id="163" name="Google Shape;163;g35273756707_0_6"/>
          <p:cNvSpPr txBox="1"/>
          <p:nvPr/>
        </p:nvSpPr>
        <p:spPr>
          <a:xfrm>
            <a:off x="0" y="18678"/>
            <a:ext cx="3850414" cy="621401"/>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800"/>
              <a:buFont typeface="Open Sans"/>
              <a:buNone/>
            </a:pPr>
            <a:r>
              <a:rPr b="0" i="0" lang="it-IT" sz="1600" u="none" cap="none" strike="noStrike">
                <a:solidFill>
                  <a:srgbClr val="17365D"/>
                </a:solidFill>
                <a:latin typeface="Calibri"/>
                <a:ea typeface="Calibri"/>
                <a:cs typeface="Calibri"/>
                <a:sym typeface="Calibri"/>
              </a:rPr>
              <a:t>Sintassi e struttura di base di C# - 6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descr="Cosa sono i Container e quali differenze con le Virtual Machine? - Gianluca  Tramontana" id="944" name="Google Shape;944;p95"/>
          <p:cNvPicPr preferRelativeResize="0"/>
          <p:nvPr/>
        </p:nvPicPr>
        <p:blipFill rotWithShape="1">
          <a:blip r:embed="rId3">
            <a:alphaModFix/>
          </a:blip>
          <a:srcRect b="0" l="0" r="0" t="0"/>
          <a:stretch/>
        </p:blipFill>
        <p:spPr>
          <a:xfrm>
            <a:off x="834390" y="1557052"/>
            <a:ext cx="6903720" cy="3495008"/>
          </a:xfrm>
          <a:prstGeom prst="rect">
            <a:avLst/>
          </a:prstGeom>
          <a:noFill/>
          <a:ln>
            <a:noFill/>
          </a:ln>
        </p:spPr>
      </p:pic>
      <p:sp>
        <p:nvSpPr>
          <p:cNvPr id="945" name="Google Shape;945;p95"/>
          <p:cNvSpPr txBox="1"/>
          <p:nvPr/>
        </p:nvSpPr>
        <p:spPr>
          <a:xfrm>
            <a:off x="113868" y="609063"/>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sng" cap="none" strike="noStrike">
                <a:solidFill>
                  <a:srgbClr val="000000"/>
                </a:solidFill>
                <a:latin typeface="Arial"/>
                <a:ea typeface="Arial"/>
                <a:cs typeface="Arial"/>
                <a:sym typeface="Arial"/>
              </a:rPr>
              <a:t>Differenza tra VM e Container</a:t>
            </a:r>
            <a:endParaRPr b="0" i="0" sz="1400" u="sng" cap="none" strike="noStrike">
              <a:solidFill>
                <a:srgbClr val="000000"/>
              </a:solidFill>
              <a:latin typeface="Arial"/>
              <a:ea typeface="Arial"/>
              <a:cs typeface="Arial"/>
              <a:sym typeface="Arial"/>
            </a:endParaRPr>
          </a:p>
        </p:txBody>
      </p:sp>
      <p:sp>
        <p:nvSpPr>
          <p:cNvPr id="946" name="Google Shape;946;p95"/>
          <p:cNvSpPr txBox="1"/>
          <p:nvPr/>
        </p:nvSpPr>
        <p:spPr>
          <a:xfrm>
            <a:off x="0" y="18115"/>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Architettura del Cloud (4)</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39"/>
          <p:cNvSpPr txBox="1"/>
          <p:nvPr/>
        </p:nvSpPr>
        <p:spPr>
          <a:xfrm>
            <a:off x="228600" y="600843"/>
            <a:ext cx="1737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Macchine virtuali</a:t>
            </a:r>
            <a:endParaRPr/>
          </a:p>
        </p:txBody>
      </p:sp>
      <p:sp>
        <p:nvSpPr>
          <p:cNvPr id="952" name="Google Shape;952;p39"/>
          <p:cNvSpPr txBox="1"/>
          <p:nvPr/>
        </p:nvSpPr>
        <p:spPr>
          <a:xfrm>
            <a:off x="508635" y="1422970"/>
            <a:ext cx="8126730" cy="4801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Una macchina virtuale è </a:t>
            </a:r>
            <a:r>
              <a:rPr b="1" i="0" lang="it-IT" sz="1800" u="none" cap="none" strike="noStrike">
                <a:solidFill>
                  <a:srgbClr val="000000"/>
                </a:solidFill>
                <a:latin typeface="Arial"/>
                <a:ea typeface="Arial"/>
                <a:cs typeface="Arial"/>
                <a:sym typeface="Arial"/>
              </a:rPr>
              <a:t>l'emulazione di un intero computer fisico</a:t>
            </a:r>
            <a:r>
              <a:rPr b="0" i="0" lang="it-IT" sz="1800" u="none" cap="none" strike="noStrike">
                <a:solidFill>
                  <a:srgbClr val="000000"/>
                </a:solidFill>
                <a:latin typeface="Arial"/>
                <a:ea typeface="Arial"/>
                <a:cs typeface="Arial"/>
                <a:sym typeface="Arial"/>
              </a:rPr>
              <a:t>. Attraverso un software chiamato </a:t>
            </a:r>
            <a:r>
              <a:rPr b="1" i="0" lang="it-IT" sz="1800" u="none" cap="none" strike="noStrike">
                <a:solidFill>
                  <a:srgbClr val="000000"/>
                </a:solidFill>
                <a:latin typeface="Arial"/>
                <a:ea typeface="Arial"/>
                <a:cs typeface="Arial"/>
                <a:sym typeface="Arial"/>
              </a:rPr>
              <a:t>Hypervisor</a:t>
            </a:r>
            <a:r>
              <a:rPr b="0" i="0" lang="it-IT" sz="1800" u="none" cap="none" strike="noStrike">
                <a:solidFill>
                  <a:srgbClr val="000000"/>
                </a:solidFill>
                <a:latin typeface="Arial"/>
                <a:ea typeface="Arial"/>
                <a:cs typeface="Arial"/>
                <a:sym typeface="Arial"/>
              </a:rPr>
              <a:t> (come VMware o Hyper-V), si crea un computer virtuale completo sopra un computer fisico (chiamato host).</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Sistema Operativo Completo:</a:t>
            </a:r>
            <a:r>
              <a:rPr b="0" i="0" lang="it-IT" sz="1800" u="none" cap="none" strike="noStrike">
                <a:solidFill>
                  <a:srgbClr val="000000"/>
                </a:solidFill>
                <a:latin typeface="Arial"/>
                <a:ea typeface="Arial"/>
                <a:cs typeface="Arial"/>
                <a:sym typeface="Arial"/>
              </a:rPr>
              <a:t> Ogni VM ha il suo intero sistema operativo (OS), proprio come un computer vero. Se hai 3 VM su un server, avrai 3 sistemi operativi completi in esecuzione.</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Isolamento Totale:</a:t>
            </a:r>
            <a:r>
              <a:rPr b="0" i="0" lang="it-IT" sz="1800" u="none" cap="none" strike="noStrike">
                <a:solidFill>
                  <a:srgbClr val="000000"/>
                </a:solidFill>
                <a:latin typeface="Arial"/>
                <a:ea typeface="Arial"/>
                <a:cs typeface="Arial"/>
                <a:sym typeface="Arial"/>
              </a:rPr>
              <a:t> Le VM sono completamente isolate l'una dall'altra. Un problema o un attacco su una VM non influisce sulle altre. Questo garantisce un altissimo livello di sicurezza.</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Pesantezza:</a:t>
            </a:r>
            <a:r>
              <a:rPr b="0" i="0" lang="it-IT" sz="1800" u="none" cap="none" strike="noStrike">
                <a:solidFill>
                  <a:srgbClr val="000000"/>
                </a:solidFill>
                <a:latin typeface="Arial"/>
                <a:ea typeface="Arial"/>
                <a:cs typeface="Arial"/>
                <a:sym typeface="Arial"/>
              </a:rPr>
              <a:t> Proprio perché includono un intero OS, le VM sono "pesanti". Occupano decine di Gigabyte di spazio e richiedono una quantità significativa di RAM e CPU.</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Avvio Lento:</a:t>
            </a:r>
            <a:r>
              <a:rPr b="0" i="0" lang="it-IT" sz="1800" u="none" cap="none" strike="noStrike">
                <a:solidFill>
                  <a:srgbClr val="000000"/>
                </a:solidFill>
                <a:latin typeface="Arial"/>
                <a:ea typeface="Arial"/>
                <a:cs typeface="Arial"/>
                <a:sym typeface="Arial"/>
              </a:rPr>
              <a:t> Avviare una VM è come accendere un computer: richiede minuti per il boot del sistema operativo.</a:t>
            </a: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rgbClr val="000000"/>
                </a:solidFill>
                <a:latin typeface="Arial"/>
                <a:ea typeface="Arial"/>
                <a:cs typeface="Arial"/>
                <a:sym typeface="Arial"/>
              </a:rPr>
              <a:t>In sintesi: una VM virtualizza l'hardware.</a:t>
            </a:r>
            <a:endParaRPr b="0" i="0" sz="1800" u="none" cap="none" strike="noStrike">
              <a:solidFill>
                <a:srgbClr val="000000"/>
              </a:solidFill>
              <a:latin typeface="Arial"/>
              <a:ea typeface="Arial"/>
              <a:cs typeface="Arial"/>
              <a:sym typeface="Arial"/>
            </a:endParaRPr>
          </a:p>
        </p:txBody>
      </p:sp>
      <p:sp>
        <p:nvSpPr>
          <p:cNvPr id="953" name="Google Shape;953;p39"/>
          <p:cNvSpPr txBox="1"/>
          <p:nvPr/>
        </p:nvSpPr>
        <p:spPr>
          <a:xfrm>
            <a:off x="0" y="18115"/>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Architettura del Cloud (4)</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6"/>
          <p:cNvSpPr txBox="1"/>
          <p:nvPr/>
        </p:nvSpPr>
        <p:spPr>
          <a:xfrm>
            <a:off x="297180" y="602218"/>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Architettura Container</a:t>
            </a:r>
            <a:endParaRPr b="1" i="0" sz="1400" u="sng" cap="none" strike="noStrike">
              <a:solidFill>
                <a:srgbClr val="000000"/>
              </a:solidFill>
              <a:latin typeface="Arial"/>
              <a:ea typeface="Arial"/>
              <a:cs typeface="Arial"/>
              <a:sym typeface="Arial"/>
            </a:endParaRPr>
          </a:p>
        </p:txBody>
      </p:sp>
      <p:sp>
        <p:nvSpPr>
          <p:cNvPr id="959" name="Google Shape;959;p96"/>
          <p:cNvSpPr txBox="1"/>
          <p:nvPr/>
        </p:nvSpPr>
        <p:spPr>
          <a:xfrm>
            <a:off x="577215" y="1093988"/>
            <a:ext cx="7989570"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Un container è un'unità più leggera che </a:t>
            </a:r>
            <a:r>
              <a:rPr b="1" i="0" lang="it-IT" sz="1800" u="none" cap="none" strike="noStrike">
                <a:solidFill>
                  <a:srgbClr val="000000"/>
                </a:solidFill>
                <a:latin typeface="Arial"/>
                <a:ea typeface="Arial"/>
                <a:cs typeface="Arial"/>
                <a:sym typeface="Arial"/>
              </a:rPr>
              <a:t>impacchetta un'applicazione e tutte le sue dipendenze</a:t>
            </a:r>
            <a:r>
              <a:rPr b="0" i="0" lang="it-IT" sz="1800" u="none" cap="none" strike="noStrike">
                <a:solidFill>
                  <a:srgbClr val="000000"/>
                </a:solidFill>
                <a:latin typeface="Arial"/>
                <a:ea typeface="Arial"/>
                <a:cs typeface="Arial"/>
                <a:sym typeface="Arial"/>
              </a:rPr>
              <a:t> (codice, librerie, file di configurazione) in un unico "contenitore" isolato.</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Condivisione del Kernel dell'OS:</a:t>
            </a:r>
            <a:r>
              <a:rPr b="0" i="0" lang="it-IT" sz="1800" u="none" cap="none" strike="noStrike">
                <a:solidFill>
                  <a:srgbClr val="000000"/>
                </a:solidFill>
                <a:latin typeface="Arial"/>
                <a:ea typeface="Arial"/>
                <a:cs typeface="Arial"/>
                <a:sym typeface="Arial"/>
              </a:rPr>
              <a:t> A differenza delle VM, i container girano tutti sullo stesso sistema operativo della macchina host e ne condividono il "cuore" (il kernel). Un software chiamato </a:t>
            </a:r>
            <a:r>
              <a:rPr b="1" i="0" lang="it-IT" sz="1800" u="none" cap="none" strike="noStrike">
                <a:solidFill>
                  <a:srgbClr val="000000"/>
                </a:solidFill>
                <a:latin typeface="Arial"/>
                <a:ea typeface="Arial"/>
                <a:cs typeface="Arial"/>
                <a:sym typeface="Arial"/>
              </a:rPr>
              <a:t>Container Engine</a:t>
            </a:r>
            <a:r>
              <a:rPr b="0" i="0" lang="it-IT" sz="1800" u="none" cap="none" strike="noStrike">
                <a:solidFill>
                  <a:srgbClr val="000000"/>
                </a:solidFill>
                <a:latin typeface="Arial"/>
                <a:ea typeface="Arial"/>
                <a:cs typeface="Arial"/>
                <a:sym typeface="Arial"/>
              </a:rPr>
              <a:t> (il più famoso è </a:t>
            </a:r>
            <a:r>
              <a:rPr b="1" i="0" lang="it-IT" sz="1800" u="none" cap="none" strike="noStrike">
                <a:solidFill>
                  <a:srgbClr val="000000"/>
                </a:solidFill>
                <a:latin typeface="Arial"/>
                <a:ea typeface="Arial"/>
                <a:cs typeface="Arial"/>
                <a:sym typeface="Arial"/>
              </a:rPr>
              <a:t>Docker</a:t>
            </a:r>
            <a:r>
              <a:rPr b="0" i="0" lang="it-IT" sz="1800" u="none" cap="none" strike="noStrike">
                <a:solidFill>
                  <a:srgbClr val="000000"/>
                </a:solidFill>
                <a:latin typeface="Arial"/>
                <a:ea typeface="Arial"/>
                <a:cs typeface="Arial"/>
                <a:sym typeface="Arial"/>
              </a:rPr>
              <a:t>) si occupa di gestire e isolare i container.</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Isolamento a Livello di Processo:</a:t>
            </a:r>
            <a:r>
              <a:rPr b="0" i="0" lang="it-IT" sz="1800" u="none" cap="none" strike="noStrike">
                <a:solidFill>
                  <a:srgbClr val="000000"/>
                </a:solidFill>
                <a:latin typeface="Arial"/>
                <a:ea typeface="Arial"/>
                <a:cs typeface="Arial"/>
                <a:sym typeface="Arial"/>
              </a:rPr>
              <a:t> I container sono isolati tra loro, ma non in modo così "ermetico" come le VM. L'isolamento avviene a livello di processi del sistema operativo.</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Leggerezza:</a:t>
            </a:r>
            <a:r>
              <a:rPr b="0" i="0" lang="it-IT" sz="1800" u="none" cap="none" strike="noStrike">
                <a:solidFill>
                  <a:srgbClr val="000000"/>
                </a:solidFill>
                <a:latin typeface="Arial"/>
                <a:ea typeface="Arial"/>
                <a:cs typeface="Arial"/>
                <a:sym typeface="Arial"/>
              </a:rPr>
              <a:t> Non avendo un OS completo al loro interno, i container sono incredibilmente leggeri. Occupano Megabyte invece di Gigabyte.</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Avvio Istantaneo:</a:t>
            </a:r>
            <a:r>
              <a:rPr b="0" i="0" lang="it-IT" sz="1800" u="none" cap="none" strike="noStrike">
                <a:solidFill>
                  <a:srgbClr val="000000"/>
                </a:solidFill>
                <a:latin typeface="Arial"/>
                <a:ea typeface="Arial"/>
                <a:cs typeface="Arial"/>
                <a:sym typeface="Arial"/>
              </a:rPr>
              <a:t> Un container si avvia in pochi secondi, o anche meno, perché non deve caricare un intero sistema operativo.</a:t>
            </a: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rgbClr val="000000"/>
                </a:solidFill>
                <a:latin typeface="Arial"/>
                <a:ea typeface="Arial"/>
                <a:cs typeface="Arial"/>
                <a:sym typeface="Arial"/>
              </a:rPr>
              <a:t>In sintesi: un container virtualizza il sistema operativo.</a:t>
            </a:r>
            <a:endParaRPr b="0" i="0" sz="1800" u="none" cap="none" strike="noStrike">
              <a:solidFill>
                <a:srgbClr val="000000"/>
              </a:solidFill>
              <a:latin typeface="Arial"/>
              <a:ea typeface="Arial"/>
              <a:cs typeface="Arial"/>
              <a:sym typeface="Arial"/>
            </a:endParaRPr>
          </a:p>
        </p:txBody>
      </p:sp>
      <p:sp>
        <p:nvSpPr>
          <p:cNvPr id="960" name="Google Shape;960;p96"/>
          <p:cNvSpPr txBox="1"/>
          <p:nvPr/>
        </p:nvSpPr>
        <p:spPr>
          <a:xfrm>
            <a:off x="0" y="18115"/>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Architettura del Cloud (4)</a:t>
            </a:r>
            <a:endParaRPr/>
          </a:p>
        </p:txBody>
      </p:sp>
      <p:sp>
        <p:nvSpPr>
          <p:cNvPr id="961" name="Google Shape;961;p96"/>
          <p:cNvSpPr txBox="1"/>
          <p:nvPr/>
        </p:nvSpPr>
        <p:spPr>
          <a:xfrm>
            <a:off x="577215" y="5932170"/>
            <a:ext cx="74809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it-IT" sz="1400" u="none" cap="none" strike="noStrike">
                <a:solidFill>
                  <a:srgbClr val="000000"/>
                </a:solidFill>
                <a:latin typeface="Arial"/>
                <a:ea typeface="Arial"/>
                <a:cs typeface="Arial"/>
                <a:sym typeface="Arial"/>
              </a:rPr>
              <a:t>*Cosa serve per gestire i container? Un orchestratore =&gt; Kubernetes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97"/>
          <p:cNvSpPr txBox="1"/>
          <p:nvPr/>
        </p:nvSpPr>
        <p:spPr>
          <a:xfrm>
            <a:off x="228600" y="600843"/>
            <a:ext cx="47777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Platform as a Service</a:t>
            </a:r>
            <a:endParaRPr/>
          </a:p>
        </p:txBody>
      </p:sp>
      <p:sp>
        <p:nvSpPr>
          <p:cNvPr id="967" name="Google Shape;967;p97"/>
          <p:cNvSpPr/>
          <p:nvPr/>
        </p:nvSpPr>
        <p:spPr>
          <a:xfrm>
            <a:off x="1137138" y="1208624"/>
            <a:ext cx="6869723" cy="2308324"/>
          </a:xfrm>
          <a:prstGeom prst="rect">
            <a:avLst/>
          </a:prstGeom>
          <a:noFill/>
          <a:ln>
            <a:noFill/>
          </a:ln>
        </p:spPr>
        <p:txBody>
          <a:bodyPr anchorCtr="0" anchor="ctr" bIns="45700" lIns="91425" spcFirstLastPara="1" rIns="91425" wrap="square" tIns="45700">
            <a:spAutoFit/>
          </a:bodyPr>
          <a:lstStyle/>
          <a:p>
            <a:pPr indent="-114300" lvl="0" marL="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Arial"/>
                <a:ea typeface="Arial"/>
                <a:cs typeface="Arial"/>
                <a:sym typeface="Arial"/>
              </a:rPr>
              <a:t>Concetto chiave</a:t>
            </a:r>
            <a:r>
              <a:rPr b="0" i="0" lang="it-IT" sz="1800" u="none" cap="none" strike="noStrike">
                <a:solidFill>
                  <a:schemeClr val="dk1"/>
                </a:solidFill>
                <a:latin typeface="Arial"/>
                <a:ea typeface="Arial"/>
                <a:cs typeface="Arial"/>
                <a:sym typeface="Arial"/>
              </a:rPr>
              <a:t>: PaaS fornisce una piattaforma gestita dove sviluppatori e aziende possono costruire, testare e distribuire applicazioni senza doversi occupare di hardware, patch di sistema operativo o scalabilità manuale.</a:t>
            </a:r>
            <a:endParaRPr/>
          </a:p>
          <a:p>
            <a:pPr indent="-114300" lvl="0" marL="0" marR="0" rtl="0" algn="l">
              <a:lnSpc>
                <a:spcPct val="100000"/>
              </a:lnSpc>
              <a:spcBef>
                <a:spcPts val="0"/>
              </a:spcBef>
              <a:spcAft>
                <a:spcPts val="0"/>
              </a:spcAft>
              <a:buClr>
                <a:schemeClr val="dk1"/>
              </a:buClr>
              <a:buSzPts val="1800"/>
              <a:buFont typeface="Arial"/>
              <a:buChar char="•"/>
            </a:pPr>
            <a:r>
              <a:rPr b="1" i="0" lang="it-IT" sz="1800" u="none" cap="none" strike="noStrike">
                <a:solidFill>
                  <a:schemeClr val="dk1"/>
                </a:solidFill>
                <a:latin typeface="Arial"/>
                <a:ea typeface="Arial"/>
                <a:cs typeface="Arial"/>
                <a:sym typeface="Arial"/>
              </a:rPr>
              <a:t>Responsabilità</a:t>
            </a:r>
            <a:r>
              <a:rPr b="0" i="0" lang="it-IT" sz="1800" u="none" cap="none" strike="noStrike">
                <a:solidFill>
                  <a:schemeClr val="dk1"/>
                </a:solidFill>
                <a:latin typeface="Arial"/>
                <a:ea typeface="Arial"/>
                <a:cs typeface="Arial"/>
                <a:sym typeface="Arial"/>
              </a:rPr>
              <a:t>: il cloud si occupa di infrastruttura, sistema operativo, middleware, database e sicurezza di base. Lo sviluppatore si concentra solo sul codice e sulla logica dell’applicazione.</a:t>
            </a:r>
            <a:endParaRPr/>
          </a:p>
        </p:txBody>
      </p:sp>
      <p:sp>
        <p:nvSpPr>
          <p:cNvPr id="968" name="Google Shape;968;p97"/>
          <p:cNvSpPr txBox="1"/>
          <p:nvPr/>
        </p:nvSpPr>
        <p:spPr>
          <a:xfrm>
            <a:off x="1137138" y="3669214"/>
            <a:ext cx="7218192"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rgbClr val="000000"/>
                </a:solidFill>
                <a:latin typeface="Arial"/>
                <a:ea typeface="Arial"/>
                <a:cs typeface="Arial"/>
                <a:sym typeface="Arial"/>
              </a:rPr>
              <a:t>Vantaggi del modello PaaS</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Riduzione dei costi</a:t>
            </a:r>
            <a:r>
              <a:rPr b="0" i="0" lang="it-IT" sz="1800" u="none" cap="none" strike="noStrike">
                <a:solidFill>
                  <a:srgbClr val="000000"/>
                </a:solidFill>
                <a:latin typeface="Arial"/>
                <a:ea typeface="Arial"/>
                <a:cs typeface="Arial"/>
                <a:sym typeface="Arial"/>
              </a:rPr>
              <a:t>: niente spese per server fisici o manutenzione.</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Scalabilità automatica</a:t>
            </a:r>
            <a:r>
              <a:rPr b="0" i="0" lang="it-IT" sz="1800" u="none" cap="none" strike="noStrike">
                <a:solidFill>
                  <a:srgbClr val="000000"/>
                </a:solidFill>
                <a:latin typeface="Arial"/>
                <a:ea typeface="Arial"/>
                <a:cs typeface="Arial"/>
                <a:sym typeface="Arial"/>
              </a:rPr>
              <a:t>: il cloud adatta le risorse al traffico.</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Time to market veloce</a:t>
            </a:r>
            <a:r>
              <a:rPr b="0" i="0" lang="it-IT" sz="1800" u="none" cap="none" strike="noStrike">
                <a:solidFill>
                  <a:srgbClr val="000000"/>
                </a:solidFill>
                <a:latin typeface="Arial"/>
                <a:ea typeface="Arial"/>
                <a:cs typeface="Arial"/>
                <a:sym typeface="Arial"/>
              </a:rPr>
              <a:t>: si passa dall’idea al servizio online in tempi ridotti.</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Supporto a più linguaggi e framework</a:t>
            </a:r>
            <a:r>
              <a:rPr b="0" i="0" lang="it-IT" sz="1800" u="none" cap="none" strike="noStrike">
                <a:solidFill>
                  <a:srgbClr val="000000"/>
                </a:solidFill>
                <a:latin typeface="Arial"/>
                <a:ea typeface="Arial"/>
                <a:cs typeface="Arial"/>
                <a:sym typeface="Arial"/>
              </a:rPr>
              <a:t>: .NET, Java, Python, Node.js, ecc.</a:t>
            </a:r>
            <a:endParaRPr/>
          </a:p>
          <a:p>
            <a:pPr indent="-285750" lvl="0" marL="28575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Servizi integrati</a:t>
            </a:r>
            <a:r>
              <a:rPr b="0" i="0" lang="it-IT" sz="1800" u="none" cap="none" strike="noStrike">
                <a:solidFill>
                  <a:srgbClr val="000000"/>
                </a:solidFill>
                <a:latin typeface="Arial"/>
                <a:ea typeface="Arial"/>
                <a:cs typeface="Arial"/>
                <a:sym typeface="Arial"/>
              </a:rPr>
              <a:t>: database, autenticazione, monitoraggio, DevOps.</a:t>
            </a:r>
            <a:endParaRPr/>
          </a:p>
        </p:txBody>
      </p:sp>
      <p:sp>
        <p:nvSpPr>
          <p:cNvPr id="969" name="Google Shape;969;p97"/>
          <p:cNvSpPr txBox="1"/>
          <p:nvPr/>
        </p:nvSpPr>
        <p:spPr>
          <a:xfrm>
            <a:off x="0" y="18115"/>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Architettura del Cloud (4)</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8"/>
          <p:cNvSpPr txBox="1"/>
          <p:nvPr/>
        </p:nvSpPr>
        <p:spPr>
          <a:xfrm>
            <a:off x="502920" y="1694974"/>
            <a:ext cx="7280910"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rgbClr val="000000"/>
                </a:solidFill>
                <a:latin typeface="Arial"/>
                <a:ea typeface="Arial"/>
                <a:cs typeface="Arial"/>
                <a:sym typeface="Arial"/>
              </a:rPr>
              <a:t>Servizi PaaS principali su Azure</a:t>
            </a:r>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Puoi mostrare una panoramica di alcuni componenti più usati:</a:t>
            </a:r>
            <a:endParaRPr/>
          </a:p>
          <a:p>
            <a:pPr indent="-114300" lvl="0" marL="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App Service</a:t>
            </a:r>
            <a:r>
              <a:rPr b="0" i="0" lang="it-IT" sz="1800" u="none" cap="none" strike="noStrike">
                <a:solidFill>
                  <a:srgbClr val="000000"/>
                </a:solidFill>
                <a:latin typeface="Arial"/>
                <a:ea typeface="Arial"/>
                <a:cs typeface="Arial"/>
                <a:sym typeface="Arial"/>
              </a:rPr>
              <a:t>: per creare e pubblicare app web e API.</a:t>
            </a:r>
            <a:endParaRPr/>
          </a:p>
          <a:p>
            <a:pPr indent="-114300" lvl="0" marL="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Azure SQL Database</a:t>
            </a:r>
            <a:r>
              <a:rPr b="0" i="0" lang="it-IT" sz="1800" u="none" cap="none" strike="noStrike">
                <a:solidFill>
                  <a:srgbClr val="000000"/>
                </a:solidFill>
                <a:latin typeface="Arial"/>
                <a:ea typeface="Arial"/>
                <a:cs typeface="Arial"/>
                <a:sym typeface="Arial"/>
              </a:rPr>
              <a:t>: database relazionale gestito.</a:t>
            </a:r>
            <a:endParaRPr/>
          </a:p>
          <a:p>
            <a:pPr indent="-114300" lvl="0" marL="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Azure Functions</a:t>
            </a:r>
            <a:r>
              <a:rPr b="0" i="0" lang="it-IT" sz="1800" u="none" cap="none" strike="noStrike">
                <a:solidFill>
                  <a:srgbClr val="000000"/>
                </a:solidFill>
                <a:latin typeface="Arial"/>
                <a:ea typeface="Arial"/>
                <a:cs typeface="Arial"/>
                <a:sym typeface="Arial"/>
              </a:rPr>
              <a:t>: esecuzione di codice “serverless” a consumo.</a:t>
            </a:r>
            <a:endParaRPr/>
          </a:p>
          <a:p>
            <a:pPr indent="-114300" lvl="0" marL="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Azure Kubernetes Service (AKS)</a:t>
            </a:r>
            <a:r>
              <a:rPr b="0" i="0" lang="it-IT" sz="1800" u="none" cap="none" strike="noStrike">
                <a:solidFill>
                  <a:srgbClr val="000000"/>
                </a:solidFill>
                <a:latin typeface="Arial"/>
                <a:ea typeface="Arial"/>
                <a:cs typeface="Arial"/>
                <a:sym typeface="Arial"/>
              </a:rPr>
              <a:t>: per orchestrare container in modo semplificato.</a:t>
            </a:r>
            <a:endParaRPr/>
          </a:p>
          <a:p>
            <a:pPr indent="-114300" lvl="0" marL="0" marR="0" rtl="0" algn="l">
              <a:lnSpc>
                <a:spcPct val="100000"/>
              </a:lnSpc>
              <a:spcBef>
                <a:spcPts val="0"/>
              </a:spcBef>
              <a:spcAft>
                <a:spcPts val="0"/>
              </a:spcAft>
              <a:buClr>
                <a:srgbClr val="000000"/>
              </a:buClr>
              <a:buSzPts val="1800"/>
              <a:buFont typeface="Arial"/>
              <a:buChar char="•"/>
            </a:pPr>
            <a:r>
              <a:rPr b="1" i="0" lang="it-IT" sz="1800" u="none" cap="none" strike="noStrike">
                <a:solidFill>
                  <a:srgbClr val="000000"/>
                </a:solidFill>
                <a:latin typeface="Arial"/>
                <a:ea typeface="Arial"/>
                <a:cs typeface="Arial"/>
                <a:sym typeface="Arial"/>
              </a:rPr>
              <a:t>Azure DevOps / GitHub Actions</a:t>
            </a:r>
            <a:r>
              <a:rPr b="0" i="0" lang="it-IT" sz="1800" u="none" cap="none" strike="noStrike">
                <a:solidFill>
                  <a:srgbClr val="000000"/>
                </a:solidFill>
                <a:latin typeface="Arial"/>
                <a:ea typeface="Arial"/>
                <a:cs typeface="Arial"/>
                <a:sym typeface="Arial"/>
              </a:rPr>
              <a:t>: pipeline di build e release integrate.</a:t>
            </a:r>
            <a:endParaRPr/>
          </a:p>
        </p:txBody>
      </p:sp>
      <p:sp>
        <p:nvSpPr>
          <p:cNvPr id="975" name="Google Shape;975;p98"/>
          <p:cNvSpPr txBox="1"/>
          <p:nvPr/>
        </p:nvSpPr>
        <p:spPr>
          <a:xfrm>
            <a:off x="0" y="18115"/>
            <a:ext cx="4572000" cy="400110"/>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Architettura del Cloud (4)</a:t>
            </a:r>
            <a:endParaRPr/>
          </a:p>
        </p:txBody>
      </p:sp>
      <p:sp>
        <p:nvSpPr>
          <p:cNvPr id="976" name="Google Shape;976;p98"/>
          <p:cNvSpPr txBox="1"/>
          <p:nvPr/>
        </p:nvSpPr>
        <p:spPr>
          <a:xfrm>
            <a:off x="228600" y="600843"/>
            <a:ext cx="47777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it-IT" sz="1400" u="sng" cap="none" strike="noStrike">
                <a:solidFill>
                  <a:srgbClr val="000000"/>
                </a:solidFill>
                <a:latin typeface="Arial"/>
                <a:ea typeface="Arial"/>
                <a:cs typeface="Arial"/>
                <a:sym typeface="Arial"/>
              </a:rPr>
              <a:t>Platform as a Service</a:t>
            </a:r>
            <a:endParaRPr/>
          </a:p>
        </p:txBody>
      </p:sp>
      <p:pic>
        <p:nvPicPr>
          <p:cNvPr descr="Azure Logo, Blue Mark, Tech Emblem, Cloud Symbol, Cloud Computing PNG" id="977" name="Google Shape;977;p98"/>
          <p:cNvPicPr preferRelativeResize="0"/>
          <p:nvPr/>
        </p:nvPicPr>
        <p:blipFill rotWithShape="1">
          <a:blip r:embed="rId3">
            <a:alphaModFix/>
          </a:blip>
          <a:srcRect b="0" l="0" r="0" t="0"/>
          <a:stretch/>
        </p:blipFill>
        <p:spPr>
          <a:xfrm>
            <a:off x="5983842" y="4732019"/>
            <a:ext cx="1799987" cy="179998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9"/>
          <p:cNvSpPr txBox="1"/>
          <p:nvPr/>
        </p:nvSpPr>
        <p:spPr>
          <a:xfrm>
            <a:off x="118930" y="228112"/>
            <a:ext cx="6117220" cy="707886"/>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Integrazione del Cloud con le Tecnologie Emergenti (8)</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id="987" name="Google Shape;987;p100"/>
          <p:cNvPicPr preferRelativeResize="0"/>
          <p:nvPr/>
        </p:nvPicPr>
        <p:blipFill rotWithShape="1">
          <a:blip r:embed="rId3">
            <a:alphaModFix/>
          </a:blip>
          <a:srcRect b="0" l="0" r="0" t="0"/>
          <a:stretch/>
        </p:blipFill>
        <p:spPr>
          <a:xfrm>
            <a:off x="370205" y="1299090"/>
            <a:ext cx="4053205" cy="5097480"/>
          </a:xfrm>
          <a:prstGeom prst="rect">
            <a:avLst/>
          </a:prstGeom>
          <a:noFill/>
          <a:ln>
            <a:noFill/>
          </a:ln>
        </p:spPr>
      </p:pic>
      <p:sp>
        <p:nvSpPr>
          <p:cNvPr id="988" name="Google Shape;988;p100"/>
          <p:cNvSpPr txBox="1"/>
          <p:nvPr/>
        </p:nvSpPr>
        <p:spPr>
          <a:xfrm>
            <a:off x="4720592" y="1299090"/>
            <a:ext cx="4149088"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Le applicazioni sono composte da componenti da configurare e integrare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Ogni giorno i provider inventano nuovi componenti offerti a servizio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chemeClr val="dk1"/>
                </a:solidFill>
                <a:latin typeface="Arial"/>
                <a:ea typeface="Arial"/>
                <a:cs typeface="Arial"/>
                <a:sym typeface="Arial"/>
              </a:rPr>
              <a:t>Parte importante dell’applicazione sarà disegnare l’architettura più adatta</a:t>
            </a:r>
            <a:endParaRPr b="0" i="0" sz="1400" u="none" cap="none" strike="noStrike">
              <a:solidFill>
                <a:schemeClr val="dk1"/>
              </a:solidFill>
              <a:latin typeface="Arial"/>
              <a:ea typeface="Arial"/>
              <a:cs typeface="Arial"/>
              <a:sym typeface="Arial"/>
            </a:endParaRPr>
          </a:p>
        </p:txBody>
      </p:sp>
      <p:sp>
        <p:nvSpPr>
          <p:cNvPr id="989" name="Google Shape;989;p100"/>
          <p:cNvSpPr txBox="1"/>
          <p:nvPr/>
        </p:nvSpPr>
        <p:spPr>
          <a:xfrm>
            <a:off x="0" y="0"/>
            <a:ext cx="5561636" cy="707886"/>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100000"/>
              </a:lnSpc>
              <a:spcBef>
                <a:spcPts val="0"/>
              </a:spcBef>
              <a:spcAft>
                <a:spcPts val="0"/>
              </a:spcAft>
              <a:buClr>
                <a:schemeClr val="dk1"/>
              </a:buClr>
              <a:buSzPct val="100000"/>
              <a:buFont typeface="Open Sans"/>
              <a:buNone/>
            </a:pPr>
            <a:r>
              <a:rPr b="0" i="0" lang="it-IT" sz="2000" u="none" cap="none" strike="noStrike">
                <a:solidFill>
                  <a:srgbClr val="17365D"/>
                </a:solidFill>
                <a:latin typeface="Calibri"/>
                <a:ea typeface="Calibri"/>
                <a:cs typeface="Calibri"/>
                <a:sym typeface="Calibri"/>
              </a:rPr>
              <a:t>Progettazione e Gestione di Applicazioni Cloud (16)</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1"/>
          <p:cNvSpPr txBox="1"/>
          <p:nvPr>
            <p:ph type="ctrTitle"/>
          </p:nvPr>
        </p:nvSpPr>
        <p:spPr>
          <a:xfrm>
            <a:off x="159588" y="267120"/>
            <a:ext cx="6534510"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t/>
            </a:r>
            <a:endParaRPr/>
          </a:p>
        </p:txBody>
      </p:sp>
      <p:pic>
        <p:nvPicPr>
          <p:cNvPr id="995" name="Google Shape;995;p101"/>
          <p:cNvPicPr preferRelativeResize="0"/>
          <p:nvPr/>
        </p:nvPicPr>
        <p:blipFill rotWithShape="1">
          <a:blip r:embed="rId3">
            <a:alphaModFix/>
          </a:blip>
          <a:srcRect b="0" l="0" r="0" t="0"/>
          <a:stretch/>
        </p:blipFill>
        <p:spPr>
          <a:xfrm>
            <a:off x="709931" y="2452724"/>
            <a:ext cx="3153410" cy="2164679"/>
          </a:xfrm>
          <a:prstGeom prst="rect">
            <a:avLst/>
          </a:prstGeom>
          <a:noFill/>
          <a:ln>
            <a:noFill/>
          </a:ln>
        </p:spPr>
      </p:pic>
      <p:sp>
        <p:nvSpPr>
          <p:cNvPr id="996" name="Google Shape;996;p101"/>
          <p:cNvSpPr txBox="1"/>
          <p:nvPr/>
        </p:nvSpPr>
        <p:spPr>
          <a:xfrm>
            <a:off x="537210" y="1470898"/>
            <a:ext cx="457200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Come cambiare il modo di progettare i sistemi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997" name="Google Shape;997;p101"/>
          <p:cNvSpPr txBox="1"/>
          <p:nvPr/>
        </p:nvSpPr>
        <p:spPr>
          <a:xfrm>
            <a:off x="4572000" y="2136256"/>
            <a:ext cx="4572000"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1F497D"/>
                </a:solidFill>
                <a:latin typeface="Arial"/>
                <a:ea typeface="Arial"/>
                <a:cs typeface="Arial"/>
                <a:sym typeface="Arial"/>
              </a:rPr>
              <a:t>Invece di utilizzare software monolitici conviene utilizzare piccoli software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1F497D"/>
                </a:solidFill>
                <a:latin typeface="Arial"/>
                <a:ea typeface="Arial"/>
                <a:cs typeface="Arial"/>
                <a:sym typeface="Arial"/>
              </a:rPr>
              <a:t>In questo modo è possibile impegnare le risorse in modo mirato e scalare in modo selettivo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998" name="Google Shape;998;p101"/>
          <p:cNvSpPr txBox="1"/>
          <p:nvPr/>
        </p:nvSpPr>
        <p:spPr>
          <a:xfrm>
            <a:off x="709931" y="4663123"/>
            <a:ext cx="4572000" cy="3323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1F497D"/>
                </a:solidFill>
                <a:latin typeface="Arial"/>
                <a:ea typeface="Arial"/>
                <a:cs typeface="Arial"/>
                <a:sym typeface="Arial"/>
              </a:rPr>
              <a:t>L’architettura a microservizi consente un riuso del servizio in altri contesti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1F497D"/>
                </a:solidFill>
                <a:latin typeface="Arial"/>
                <a:ea typeface="Arial"/>
                <a:cs typeface="Arial"/>
                <a:sym typeface="Arial"/>
              </a:rPr>
              <a:t>Occorre mantenere un registro con tutti i microservizi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1F497D"/>
                </a:solidFill>
                <a:latin typeface="Arial"/>
                <a:ea typeface="Arial"/>
                <a:cs typeface="Arial"/>
                <a:sym typeface="Arial"/>
              </a:rPr>
              <a:t>Molti piccoli software = gestione delle operation e maintenance mooooolto complicata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1F497D"/>
                </a:solidFill>
                <a:latin typeface="Arial"/>
                <a:ea typeface="Arial"/>
                <a:cs typeface="Arial"/>
                <a:sym typeface="Arial"/>
              </a:rPr>
              <a:t>Occorre automatizzare il ciclo di vita del prodotto =&gt; DevOps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it-IT"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40"/>
          <p:cNvSpPr txBox="1"/>
          <p:nvPr>
            <p:ph type="ctrTitle"/>
          </p:nvPr>
        </p:nvSpPr>
        <p:spPr>
          <a:xfrm>
            <a:off x="159588" y="267120"/>
            <a:ext cx="6534510" cy="62140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100000"/>
              <a:buFont typeface="Open Sans"/>
              <a:buNone/>
            </a:pPr>
            <a:r>
              <a:rPr lang="it-IT"/>
              <a:t>Progettazione e Gestione di Applicazioni Cloud (16)</a:t>
            </a:r>
            <a:endParaRPr/>
          </a:p>
        </p:txBody>
      </p:sp>
      <p:sp>
        <p:nvSpPr>
          <p:cNvPr id="1004" name="Google Shape;1004;p40"/>
          <p:cNvSpPr txBox="1"/>
          <p:nvPr/>
        </p:nvSpPr>
        <p:spPr>
          <a:xfrm>
            <a:off x="457200" y="1371600"/>
            <a:ext cx="8229600" cy="457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Microservizi e Containerizzazione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Continuous Integration/Continuous Deployment (CI/CD)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DevOps nel Cloud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41"/>
          <p:cNvSpPr txBox="1"/>
          <p:nvPr>
            <p:ph type="ctrTitle"/>
          </p:nvPr>
        </p:nvSpPr>
        <p:spPr>
          <a:xfrm>
            <a:off x="159588" y="267120"/>
            <a:ext cx="6534510" cy="621401"/>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Font typeface="Open Sans"/>
              <a:buNone/>
            </a:pPr>
            <a:r>
              <a:rPr lang="it-IT"/>
              <a:t>Servizi Cloud e Provider Principali (20)</a:t>
            </a:r>
            <a:endParaRPr/>
          </a:p>
        </p:txBody>
      </p:sp>
      <p:sp>
        <p:nvSpPr>
          <p:cNvPr id="1010" name="Google Shape;1010;p41"/>
          <p:cNvSpPr txBox="1"/>
          <p:nvPr/>
        </p:nvSpPr>
        <p:spPr>
          <a:xfrm>
            <a:off x="457200" y="1371600"/>
            <a:ext cx="8229600" cy="457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Principali Provider (AWS, Microsoft Azure, Google Cloud)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Analisi di servizi offerti come Google Cloud Storage o Azure Functions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 Serverless Computing: computing senza server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cp:coreProperties>
</file>